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256" r:id="rId2"/>
    <p:sldId id="316" r:id="rId3"/>
    <p:sldId id="257" r:id="rId4"/>
    <p:sldId id="322" r:id="rId5"/>
    <p:sldId id="338" r:id="rId6"/>
    <p:sldId id="341" r:id="rId7"/>
    <p:sldId id="321" r:id="rId8"/>
    <p:sldId id="342" r:id="rId9"/>
    <p:sldId id="343" r:id="rId10"/>
    <p:sldId id="339" r:id="rId11"/>
    <p:sldId id="340" r:id="rId12"/>
    <p:sldId id="344" r:id="rId13"/>
    <p:sldId id="324" r:id="rId14"/>
    <p:sldId id="325" r:id="rId15"/>
    <p:sldId id="326" r:id="rId16"/>
    <p:sldId id="328" r:id="rId17"/>
    <p:sldId id="329" r:id="rId18"/>
    <p:sldId id="331" r:id="rId19"/>
    <p:sldId id="332" r:id="rId20"/>
    <p:sldId id="334" r:id="rId21"/>
    <p:sldId id="333" r:id="rId22"/>
    <p:sldId id="336" r:id="rId23"/>
    <p:sldId id="349" r:id="rId24"/>
    <p:sldId id="345" r:id="rId25"/>
    <p:sldId id="350" r:id="rId26"/>
    <p:sldId id="346" r:id="rId27"/>
    <p:sldId id="351" r:id="rId28"/>
    <p:sldId id="355" r:id="rId29"/>
    <p:sldId id="352" r:id="rId30"/>
    <p:sldId id="356" r:id="rId31"/>
    <p:sldId id="358" r:id="rId32"/>
    <p:sldId id="360" r:id="rId33"/>
    <p:sldId id="354" r:id="rId34"/>
    <p:sldId id="337" r:id="rId35"/>
    <p:sldId id="362" r:id="rId36"/>
    <p:sldId id="361" r:id="rId37"/>
    <p:sldId id="348" r:id="rId38"/>
    <p:sldId id="365" r:id="rId39"/>
    <p:sldId id="367" r:id="rId40"/>
    <p:sldId id="369" r:id="rId41"/>
    <p:sldId id="371" r:id="rId42"/>
    <p:sldId id="363" r:id="rId43"/>
    <p:sldId id="305" r:id="rId44"/>
    <p:sldId id="372"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50" d="100"/>
          <a:sy n="50" d="100"/>
        </p:scale>
        <p:origin x="-174" y="-82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25/12/2013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8D02CCB-924F-4D17-9C6A-8ED48456CC18}"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8D02CCB-924F-4D17-9C6A-8ED48456CC18}" type="slidenum">
              <a:rPr lang="en-US" smtClean="0"/>
              <a:pPr/>
              <a:t>33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21.xml"/><Relationship Id="rId13" Type="http://schemas.openxmlformats.org/officeDocument/2006/relationships/slide" Target="../slides/slide36.xml"/><Relationship Id="rId3" Type="http://schemas.openxmlformats.org/officeDocument/2006/relationships/slide" Target="../slides/slide6.xml"/><Relationship Id="rId7" Type="http://schemas.openxmlformats.org/officeDocument/2006/relationships/slide" Target="../slides/slide12.xml"/><Relationship Id="rId12" Type="http://schemas.openxmlformats.org/officeDocument/2006/relationships/slide" Target="../slides/slide33.xml"/><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slide" Target="../slides/slide10.xml"/><Relationship Id="rId11" Type="http://schemas.openxmlformats.org/officeDocument/2006/relationships/slide" Target="../slides/slide27.xml"/><Relationship Id="rId5" Type="http://schemas.openxmlformats.org/officeDocument/2006/relationships/slide" Target="../slides/slide8.xml"/><Relationship Id="rId10" Type="http://schemas.openxmlformats.org/officeDocument/2006/relationships/slide" Target="../slides/slide25.xml"/><Relationship Id="rId4" Type="http://schemas.openxmlformats.org/officeDocument/2006/relationships/slide" Target="../slides/slide43.xml"/><Relationship Id="rId9" Type="http://schemas.openxmlformats.org/officeDocument/2006/relationships/slide" Target="../slides/slide22.xml"/><Relationship Id="rId14" Type="http://schemas.openxmlformats.org/officeDocument/2006/relationships/slide" Target="../slides/slide4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25/12/2013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18661"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026773"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userDrawn="1"/>
        </p:nvSpPr>
        <p:spPr>
          <a:xfrm>
            <a:off x="1900969"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7130459" y="6569968"/>
            <a:ext cx="124113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12" name="Round Same Side Corner Rectangle 11">
            <a:hlinkClick r:id="rId3" action="ppaction://hlinksldjump"/>
          </p:cNvPr>
          <p:cNvSpPr/>
          <p:nvPr userDrawn="1"/>
        </p:nvSpPr>
        <p:spPr>
          <a:xfrm>
            <a:off x="2751112"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userDrawn="1"/>
        </p:nvSpPr>
        <p:spPr>
          <a:xfrm>
            <a:off x="3092548"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userDrawn="1"/>
        </p:nvSpPr>
        <p:spPr>
          <a:xfrm>
            <a:off x="3430943"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7" action="ppaction://hlinksldjump"/>
          </p:cNvPr>
          <p:cNvSpPr/>
          <p:nvPr userDrawn="1"/>
        </p:nvSpPr>
        <p:spPr>
          <a:xfrm>
            <a:off x="3790983"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8" action="ppaction://hlinksldjump"/>
          </p:cNvPr>
          <p:cNvSpPr/>
          <p:nvPr userDrawn="1"/>
        </p:nvSpPr>
        <p:spPr>
          <a:xfrm>
            <a:off x="4160325"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9" action="ppaction://hlinksldjump"/>
          </p:cNvPr>
          <p:cNvSpPr/>
          <p:nvPr userDrawn="1"/>
        </p:nvSpPr>
        <p:spPr>
          <a:xfrm>
            <a:off x="4555165"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10" action="ppaction://hlinksldjump"/>
          </p:cNvPr>
          <p:cNvSpPr/>
          <p:nvPr userDrawn="1"/>
        </p:nvSpPr>
        <p:spPr>
          <a:xfrm>
            <a:off x="4930762"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9" name="Round Same Side Corner Rectangle 18">
            <a:hlinkClick r:id="rId11" action="ppaction://hlinksldjump"/>
          </p:cNvPr>
          <p:cNvSpPr/>
          <p:nvPr userDrawn="1"/>
        </p:nvSpPr>
        <p:spPr>
          <a:xfrm>
            <a:off x="531630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0" name="Round Same Side Corner Rectangle 19">
            <a:hlinkClick r:id="rId12" action="ppaction://hlinksldjump"/>
          </p:cNvPr>
          <p:cNvSpPr/>
          <p:nvPr userDrawn="1"/>
        </p:nvSpPr>
        <p:spPr>
          <a:xfrm>
            <a:off x="5697187" y="6569968"/>
            <a:ext cx="42050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1" name="Round Same Side Corner Rectangle 20">
            <a:hlinkClick r:id="rId13" action="ppaction://hlinksldjump"/>
          </p:cNvPr>
          <p:cNvSpPr/>
          <p:nvPr userDrawn="1"/>
        </p:nvSpPr>
        <p:spPr>
          <a:xfrm>
            <a:off x="6122347"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10</a:t>
            </a:r>
            <a:endParaRPr lang="en-GB" sz="1600" b="1" dirty="0">
              <a:latin typeface="Calibri" pitchFamily="34" charset="0"/>
              <a:cs typeface="Calibri" pitchFamily="34" charset="0"/>
            </a:endParaRPr>
          </a:p>
        </p:txBody>
      </p:sp>
      <p:sp>
        <p:nvSpPr>
          <p:cNvPr id="22" name="Round Same Side Corner Rectangle 21">
            <a:hlinkClick r:id="rId14" action="ppaction://hlinksldjump"/>
          </p:cNvPr>
          <p:cNvSpPr/>
          <p:nvPr userDrawn="1"/>
        </p:nvSpPr>
        <p:spPr>
          <a:xfrm>
            <a:off x="6626403"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11</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25/12/2013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25/12/2013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25/12/2013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telegraph.co.uk/finance/newsbysector/retailandconsumer/4998838/Former-Tesco-worker-becomes-Britains-first-eBay-millionaire.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bbc.co.uk/news/technology-17924190"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en.wikipedia.org/wiki/Sockpuppet_(Internet)"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hyperlink" Target="http://www.coca-cola.com/index.jsp?cookie=false" TargetMode="Externa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en.wikipedia.org/wiki/Internet_censorship_in_the_People's_Republic_of_China" TargetMode="External"/><Relationship Id="rId2" Type="http://schemas.openxmlformats.org/officeDocument/2006/relationships/hyperlink" Target="http://www.cbsnews.com/stories/2009/03/10/tech/main4855546.shtml"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en.wikipedia.org/wiki/Web_accessibility" TargetMode="External"/><Relationship Id="rId2" Type="http://schemas.openxmlformats.org/officeDocument/2006/relationships/hyperlink" Target="http://www.geocities.com/murdochau/" TargetMode="External"/><Relationship Id="rId1" Type="http://schemas.openxmlformats.org/officeDocument/2006/relationships/slideLayout" Target="../slideLayouts/slideLayout2.xml"/><Relationship Id="rId5" Type="http://schemas.openxmlformats.org/officeDocument/2006/relationships/hyperlink" Target="http://www.w3.org/WAI/" TargetMode="External"/><Relationship Id="rId4" Type="http://schemas.openxmlformats.org/officeDocument/2006/relationships/hyperlink" Target="http://www.w3.org/WAI/intro/accessibility.php"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3"/>
            <a:ext cx="7772400" cy="1440160"/>
          </a:xfrm>
        </p:spPr>
        <p:txBody>
          <a:bodyPr/>
          <a:lstStyle/>
          <a:p>
            <a:r>
              <a:rPr lang="en-GB" dirty="0" smtClean="0"/>
              <a:t>Unit 06</a:t>
            </a:r>
            <a:endParaRPr lang="en-GB" dirty="0"/>
          </a:p>
        </p:txBody>
      </p:sp>
      <p:sp>
        <p:nvSpPr>
          <p:cNvPr id="3" name="Subtitle 2"/>
          <p:cNvSpPr>
            <a:spLocks noGrp="1"/>
          </p:cNvSpPr>
          <p:nvPr>
            <p:ph type="subTitle" idx="1"/>
          </p:nvPr>
        </p:nvSpPr>
        <p:spPr>
          <a:xfrm>
            <a:off x="1081844" y="1760622"/>
            <a:ext cx="7772400" cy="1524362"/>
          </a:xfrm>
        </p:spPr>
        <p:txBody>
          <a:bodyPr wrap="none">
            <a:noAutofit/>
          </a:bodyPr>
          <a:lstStyle/>
          <a:p>
            <a:r>
              <a:rPr lang="en-GB" sz="5400" dirty="0" smtClean="0"/>
              <a:t> E-Commerce</a:t>
            </a:r>
          </a:p>
          <a:p>
            <a:r>
              <a:rPr lang="en-GB" sz="3600" b="1" dirty="0" smtClean="0"/>
              <a:t>A/601/7313 </a:t>
            </a:r>
            <a:endParaRPr lang="en-GB" sz="3600" dirty="0"/>
          </a:p>
          <a:p>
            <a:r>
              <a:rPr lang="en-GB" sz="3600" b="1" dirty="0"/>
              <a:t>LEVEL </a:t>
            </a:r>
            <a:r>
              <a:rPr lang="en-GB" sz="3600" b="1" dirty="0" smtClean="0"/>
              <a:t>3</a:t>
            </a:r>
            <a:endParaRPr lang="en-GB" sz="3600" dirty="0"/>
          </a:p>
        </p:txBody>
      </p:sp>
      <p:sp>
        <p:nvSpPr>
          <p:cNvPr id="4" name="TextBox 3"/>
          <p:cNvSpPr txBox="1"/>
          <p:nvPr/>
        </p:nvSpPr>
        <p:spPr>
          <a:xfrm>
            <a:off x="1259633" y="4079974"/>
            <a:ext cx="7704856" cy="1077218"/>
          </a:xfrm>
          <a:prstGeom prst="rect">
            <a:avLst/>
          </a:prstGeom>
          <a:noFill/>
        </p:spPr>
        <p:txBody>
          <a:bodyPr wrap="square" rtlCol="0">
            <a:spAutoFit/>
          </a:bodyPr>
          <a:lstStyle/>
          <a:p>
            <a:pPr algn="r"/>
            <a:r>
              <a:rPr lang="en-GB" sz="3200" b="1" dirty="0" smtClean="0"/>
              <a:t>LO2 </a:t>
            </a:r>
            <a:r>
              <a:rPr lang="en-GB" sz="3200" b="1" dirty="0"/>
              <a:t>- Understand the impact </a:t>
            </a:r>
            <a:r>
              <a:rPr lang="en-GB" sz="3200" b="1" dirty="0" smtClean="0"/>
              <a:t>of</a:t>
            </a:r>
            <a:br>
              <a:rPr lang="en-GB" sz="3200" b="1" dirty="0" smtClean="0"/>
            </a:br>
            <a:r>
              <a:rPr lang="en-GB" sz="3200" b="1" dirty="0" smtClean="0"/>
              <a:t>e-commerce </a:t>
            </a:r>
            <a:r>
              <a:rPr lang="en-GB" sz="3200" b="1" dirty="0"/>
              <a:t>on organisations</a:t>
            </a:r>
            <a:endParaRPr lang="en-GB"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063277"/>
            <a:ext cx="8712968" cy="4597971"/>
          </a:xfrm>
        </p:spPr>
        <p:txBody>
          <a:bodyPr>
            <a:normAutofit fontScale="70000" lnSpcReduction="20000"/>
          </a:bodyPr>
          <a:lstStyle/>
          <a:p>
            <a:r>
              <a:rPr lang="en-GB" b="1" dirty="0" smtClean="0"/>
              <a:t>Can be </a:t>
            </a:r>
            <a:r>
              <a:rPr lang="en-GB" b="1" dirty="0"/>
              <a:t>run from home </a:t>
            </a:r>
            <a:r>
              <a:rPr lang="en-GB" dirty="0" smtClean="0"/>
              <a:t>– as an online presence expands whether it is goods or services, the need to work from an office has been reduced. Play have a small office in Jersey and more accountants that sales staff. Remote access and the </a:t>
            </a:r>
            <a:r>
              <a:rPr lang="en-GB" dirty="0"/>
              <a:t>need to be there is reducing</a:t>
            </a:r>
            <a:r>
              <a:rPr lang="en-GB" dirty="0" smtClean="0"/>
              <a:t>. Last year there were multiple eBay millionaires. Read the article </a:t>
            </a:r>
            <a:r>
              <a:rPr lang="en-GB" dirty="0" smtClean="0">
                <a:hlinkClick r:id="rId2"/>
              </a:rPr>
              <a:t>here.</a:t>
            </a:r>
            <a:endParaRPr lang="en-GB" dirty="0"/>
          </a:p>
          <a:p>
            <a:r>
              <a:rPr lang="en-GB" b="1" dirty="0"/>
              <a:t>S</a:t>
            </a:r>
            <a:r>
              <a:rPr lang="en-GB" b="1" dirty="0" smtClean="0"/>
              <a:t>tart-up </a:t>
            </a:r>
            <a:r>
              <a:rPr lang="en-GB" b="1" dirty="0"/>
              <a:t>and running costs are low </a:t>
            </a:r>
            <a:r>
              <a:rPr lang="en-GB" dirty="0" smtClean="0"/>
              <a:t>– it takes a html editor (free) or an online web creation package (free) or a program like </a:t>
            </a:r>
            <a:r>
              <a:rPr lang="en-GB" dirty="0" err="1" smtClean="0"/>
              <a:t>CoffeeCup</a:t>
            </a:r>
            <a:r>
              <a:rPr lang="en-GB" dirty="0" smtClean="0"/>
              <a:t> (free) or Dreamweaver (Expensive) to make a website. It costs £2.99 a year to register a .co.uk domain name and then time to make and upload it. £2.99 for a web presence. £24.99 for a .com, per year. Hosting a site for increased traffic and increased functionality, £9.99 a month, a little extra for more storage space if there are videos, a little extra for additional functionality. Altogether around £150 a year for a standard trading site with logins, customisation, web presence, email linking, traffic monitoring etc. The same cost as a good office chair.</a:t>
            </a:r>
          </a:p>
          <a:p>
            <a:pPr marL="109728" lvl="1" indent="0">
              <a:spcBef>
                <a:spcPts val="400"/>
              </a:spcBef>
              <a:buSzPct val="68000"/>
              <a:buNone/>
            </a:pPr>
            <a:r>
              <a:rPr lang="en-GB" sz="2700" b="1" dirty="0" smtClean="0"/>
              <a:t>P2.3 - </a:t>
            </a:r>
            <a:r>
              <a:rPr lang="en-GB" sz="2700" b="1" dirty="0"/>
              <a:t>Task </a:t>
            </a:r>
            <a:r>
              <a:rPr lang="en-GB" sz="2700" b="1" dirty="0" smtClean="0"/>
              <a:t>3 </a:t>
            </a:r>
            <a:r>
              <a:rPr lang="en-GB" sz="2700" b="1" dirty="0"/>
              <a:t>– </a:t>
            </a:r>
            <a:r>
              <a:rPr lang="en-GB" sz="2700" dirty="0"/>
              <a:t>Describe with examples the benefits to a business in terms of </a:t>
            </a:r>
            <a:r>
              <a:rPr lang="en-GB" sz="2700" dirty="0" smtClean="0"/>
              <a:t>Trading hours, costs and Location </a:t>
            </a:r>
            <a:r>
              <a:rPr lang="en-GB" sz="2700" dirty="0"/>
              <a:t>in regards to an e-commerce strategy.</a:t>
            </a:r>
          </a:p>
          <a:p>
            <a:pPr marL="109728" indent="0">
              <a:buNone/>
            </a:pPr>
            <a:endParaRPr lang="en-GB" dirty="0"/>
          </a:p>
        </p:txBody>
      </p:sp>
      <p:sp>
        <p:nvSpPr>
          <p:cNvPr id="3" name="Title 2"/>
          <p:cNvSpPr>
            <a:spLocks noGrp="1"/>
          </p:cNvSpPr>
          <p:nvPr>
            <p:ph type="title"/>
          </p:nvPr>
        </p:nvSpPr>
        <p:spPr/>
        <p:txBody>
          <a:bodyPr>
            <a:normAutofit/>
          </a:bodyPr>
          <a:lstStyle/>
          <a:p>
            <a:r>
              <a:rPr lang="en-GB" sz="3200" dirty="0" smtClean="0"/>
              <a:t>P2.3 </a:t>
            </a:r>
            <a:r>
              <a:rPr lang="en-GB" sz="3200" dirty="0"/>
              <a:t>- </a:t>
            </a:r>
            <a:r>
              <a:rPr lang="en-GB" sz="3200" dirty="0" smtClean="0"/>
              <a:t>The </a:t>
            </a:r>
            <a:r>
              <a:rPr lang="en-GB" sz="3200" dirty="0"/>
              <a:t>impact of </a:t>
            </a:r>
            <a:r>
              <a:rPr lang="en-GB" sz="3200" dirty="0" smtClean="0"/>
              <a:t>e-commerce - Trade</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2105754252"/>
              </p:ext>
            </p:extLst>
          </p:nvPr>
        </p:nvGraphicFramePr>
        <p:xfrm>
          <a:off x="539552" y="5866472"/>
          <a:ext cx="8208912" cy="370840"/>
        </p:xfrm>
        <a:graphic>
          <a:graphicData uri="http://schemas.openxmlformats.org/drawingml/2006/table">
            <a:tbl>
              <a:tblPr firstRow="1" bandRow="1">
                <a:tableStyleId>{5C22544A-7EE6-4342-B048-85BDC9FD1C3A}</a:tableStyleId>
              </a:tblPr>
              <a:tblGrid>
                <a:gridCol w="2520280"/>
                <a:gridCol w="2304256"/>
                <a:gridCol w="3384376"/>
              </a:tblGrid>
              <a:tr h="370840">
                <a:tc>
                  <a:txBody>
                    <a:bodyPr/>
                    <a:lstStyle/>
                    <a:p>
                      <a:pPr algn="ctr"/>
                      <a:r>
                        <a:rPr lang="en-GB" b="1" dirty="0" smtClean="0"/>
                        <a:t>24/7 opening </a:t>
                      </a:r>
                      <a:endParaRPr lang="en-GB" dirty="0"/>
                    </a:p>
                  </a:txBody>
                  <a:tcPr/>
                </a:tc>
                <a:tc>
                  <a:txBody>
                    <a:bodyPr/>
                    <a:lstStyle/>
                    <a:p>
                      <a:pPr algn="ctr"/>
                      <a:r>
                        <a:rPr lang="en-GB" b="1" dirty="0" smtClean="0"/>
                        <a:t>Office Location</a:t>
                      </a:r>
                      <a:endParaRPr lang="en-GB" dirty="0"/>
                    </a:p>
                  </a:txBody>
                  <a:tcPr/>
                </a:tc>
                <a:tc>
                  <a:txBody>
                    <a:bodyPr/>
                    <a:lstStyle/>
                    <a:p>
                      <a:pPr algn="ctr"/>
                      <a:r>
                        <a:rPr lang="en-GB" b="1" dirty="0" smtClean="0"/>
                        <a:t>Start-up and running costs </a:t>
                      </a:r>
                      <a:endParaRPr lang="en-GB" dirty="0"/>
                    </a:p>
                  </a:txBody>
                  <a:tcPr/>
                </a:tc>
              </a:tr>
            </a:tbl>
          </a:graphicData>
        </a:graphic>
      </p:graphicFrame>
    </p:spTree>
    <p:extLst>
      <p:ext uri="{BB962C8B-B14F-4D97-AF65-F5344CB8AC3E}">
        <p14:creationId xmlns:p14="http://schemas.microsoft.com/office/powerpoint/2010/main" val="9452693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063277"/>
            <a:ext cx="8712968" cy="5030019"/>
          </a:xfrm>
        </p:spPr>
        <p:txBody>
          <a:bodyPr>
            <a:normAutofit fontScale="85000" lnSpcReduction="20000"/>
          </a:bodyPr>
          <a:lstStyle/>
          <a:p>
            <a:r>
              <a:rPr lang="en-GB" dirty="0" smtClean="0"/>
              <a:t>There are two kinds of people who do business or shop, those who hate going online and those who prefer it. The obvious benefits are there, 24/7, can be done from home, on mobiles, anywhere, can be cheaper etc. But for the customer there are things that can be done online that cannot be easily recreated offline</a:t>
            </a:r>
          </a:p>
          <a:p>
            <a:r>
              <a:rPr lang="en-GB" b="1" dirty="0" smtClean="0"/>
              <a:t>Can </a:t>
            </a:r>
            <a:r>
              <a:rPr lang="en-GB" b="1" dirty="0"/>
              <a:t>be searched easily </a:t>
            </a:r>
            <a:r>
              <a:rPr lang="en-GB" dirty="0" smtClean="0"/>
              <a:t>– Browsing through an Argos catalogue can take time and not always produce results, type it in instead and all the related results comes up. This has been hugely beneficial to companies selling goods and subsidiary goods. Think of how easy it is to use Amazon and how to find goods related to your purchase. This easy searching has increased impulse buying two fold. Think of all the additional accessories you have for your phone, in a shop you would have just walked out with the basic phone.</a:t>
            </a:r>
            <a:endParaRPr lang="en-GB" dirty="0"/>
          </a:p>
        </p:txBody>
      </p:sp>
      <p:sp>
        <p:nvSpPr>
          <p:cNvPr id="3" name="Title 2"/>
          <p:cNvSpPr>
            <a:spLocks noGrp="1"/>
          </p:cNvSpPr>
          <p:nvPr>
            <p:ph type="title"/>
          </p:nvPr>
        </p:nvSpPr>
        <p:spPr>
          <a:xfrm>
            <a:off x="230832" y="116632"/>
            <a:ext cx="8733656" cy="936104"/>
          </a:xfrm>
        </p:spPr>
        <p:txBody>
          <a:bodyPr>
            <a:noAutofit/>
          </a:bodyPr>
          <a:lstStyle/>
          <a:p>
            <a:r>
              <a:rPr lang="en-GB" sz="2800" dirty="0" smtClean="0"/>
              <a:t>P2.4 </a:t>
            </a:r>
            <a:r>
              <a:rPr lang="en-GB" sz="2800" dirty="0"/>
              <a:t>- </a:t>
            </a:r>
            <a:r>
              <a:rPr lang="en-GB" sz="2800" dirty="0" smtClean="0"/>
              <a:t>The </a:t>
            </a:r>
            <a:r>
              <a:rPr lang="en-GB" sz="2800" dirty="0"/>
              <a:t>impact of </a:t>
            </a:r>
            <a:r>
              <a:rPr lang="en-GB" sz="2800" dirty="0" smtClean="0"/>
              <a:t>e-commerce – Ease of Use</a:t>
            </a:r>
            <a:endParaRPr lang="en-GB" sz="2800" dirty="0"/>
          </a:p>
        </p:txBody>
      </p:sp>
    </p:spTree>
    <p:extLst>
      <p:ext uri="{BB962C8B-B14F-4D97-AF65-F5344CB8AC3E}">
        <p14:creationId xmlns:p14="http://schemas.microsoft.com/office/powerpoint/2010/main" val="139791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063277"/>
            <a:ext cx="8712968" cy="4813995"/>
          </a:xfrm>
        </p:spPr>
        <p:txBody>
          <a:bodyPr>
            <a:normAutofit fontScale="77500" lnSpcReduction="20000"/>
          </a:bodyPr>
          <a:lstStyle/>
          <a:p>
            <a:r>
              <a:rPr lang="en-GB" b="1" dirty="0" smtClean="0"/>
              <a:t>Ease </a:t>
            </a:r>
            <a:r>
              <a:rPr lang="en-GB" b="1" dirty="0"/>
              <a:t>of access by </a:t>
            </a:r>
            <a:r>
              <a:rPr lang="en-GB" b="1" dirty="0" smtClean="0"/>
              <a:t>customers</a:t>
            </a:r>
            <a:r>
              <a:rPr lang="en-GB" b="1" dirty="0"/>
              <a:t> </a:t>
            </a:r>
            <a:r>
              <a:rPr lang="en-GB" dirty="0" smtClean="0"/>
              <a:t>– the Internet is available anywhere, emails sent through confirming, phones with internet access, tweets, reminders etc. With the increase in the number of hotspots in restaurants and bars, the increase in the number of laptops, tablets and IT in the open air has increased. And everyone is adapting, Silver Surfers, Smart Phones, Smart TV’s. Accessibility features added to this means more alienated offline customers are coming back.</a:t>
            </a:r>
          </a:p>
          <a:p>
            <a:r>
              <a:rPr lang="en-GB" b="1" dirty="0" smtClean="0"/>
              <a:t>Can </a:t>
            </a:r>
            <a:r>
              <a:rPr lang="en-GB" b="1" dirty="0"/>
              <a:t>be managed </a:t>
            </a:r>
            <a:r>
              <a:rPr lang="en-GB" b="1" dirty="0" smtClean="0"/>
              <a:t>easily </a:t>
            </a:r>
            <a:r>
              <a:rPr lang="en-GB" dirty="0" smtClean="0"/>
              <a:t>– automation of an e-commerce site is difficult to set up but once it is working it can have huge benefits to a business. Online promotions, automatic contact with the customer after sales, directed marketing, stock control management. Once setup it takes less people to manage a site, and more time to focus on improvements and enhancements.</a:t>
            </a:r>
          </a:p>
          <a:p>
            <a:pPr marL="365760" lvl="1" indent="-256032">
              <a:spcBef>
                <a:spcPts val="400"/>
              </a:spcBef>
              <a:buSzPct val="68000"/>
              <a:buFont typeface="Wingdings 3"/>
              <a:buChar char=""/>
            </a:pPr>
            <a:r>
              <a:rPr lang="en-GB" sz="2700" b="1" dirty="0" smtClean="0"/>
              <a:t>P2.4 </a:t>
            </a:r>
            <a:r>
              <a:rPr lang="en-GB" sz="2700" b="1" dirty="0"/>
              <a:t>- Task </a:t>
            </a:r>
            <a:r>
              <a:rPr lang="en-GB" sz="2700" b="1" dirty="0" smtClean="0"/>
              <a:t>4 </a:t>
            </a:r>
            <a:r>
              <a:rPr lang="en-GB" sz="2700" b="1" dirty="0"/>
              <a:t>– </a:t>
            </a:r>
            <a:r>
              <a:rPr lang="en-GB" sz="2700" dirty="0"/>
              <a:t>Describe with examples the benefits to a business in terms of </a:t>
            </a:r>
            <a:r>
              <a:rPr lang="en-GB" sz="2700" dirty="0" smtClean="0"/>
              <a:t>Ease of Use and Ease of Management in </a:t>
            </a:r>
            <a:r>
              <a:rPr lang="en-GB" sz="2700" dirty="0"/>
              <a:t>regards to an e-commerce strategy.</a:t>
            </a:r>
          </a:p>
          <a:p>
            <a:endParaRPr lang="en-GB" dirty="0"/>
          </a:p>
        </p:txBody>
      </p:sp>
      <p:sp>
        <p:nvSpPr>
          <p:cNvPr id="3" name="Title 2"/>
          <p:cNvSpPr>
            <a:spLocks noGrp="1"/>
          </p:cNvSpPr>
          <p:nvPr>
            <p:ph type="title"/>
          </p:nvPr>
        </p:nvSpPr>
        <p:spPr>
          <a:xfrm>
            <a:off x="230832" y="116632"/>
            <a:ext cx="8733656" cy="936104"/>
          </a:xfrm>
        </p:spPr>
        <p:txBody>
          <a:bodyPr>
            <a:noAutofit/>
          </a:bodyPr>
          <a:lstStyle/>
          <a:p>
            <a:r>
              <a:rPr lang="en-GB" sz="2800" dirty="0" smtClean="0"/>
              <a:t>P2.4 </a:t>
            </a:r>
            <a:r>
              <a:rPr lang="en-GB" sz="2800" dirty="0"/>
              <a:t>- </a:t>
            </a:r>
            <a:r>
              <a:rPr lang="en-GB" sz="2800" dirty="0" smtClean="0"/>
              <a:t>The </a:t>
            </a:r>
            <a:r>
              <a:rPr lang="en-GB" sz="2800" dirty="0"/>
              <a:t>impact of </a:t>
            </a:r>
            <a:r>
              <a:rPr lang="en-GB" sz="2800" dirty="0" smtClean="0"/>
              <a:t>e-commerce – Ease of Use</a:t>
            </a:r>
            <a:endParaRPr lang="en-GB" sz="2800" dirty="0"/>
          </a:p>
        </p:txBody>
      </p:sp>
      <p:graphicFrame>
        <p:nvGraphicFramePr>
          <p:cNvPr id="4" name="Table 3"/>
          <p:cNvGraphicFramePr>
            <a:graphicFrameLocks noGrp="1"/>
          </p:cNvGraphicFramePr>
          <p:nvPr>
            <p:extLst>
              <p:ext uri="{D42A27DB-BD31-4B8C-83A1-F6EECF244321}">
                <p14:modId xmlns:p14="http://schemas.microsoft.com/office/powerpoint/2010/main" val="4165587901"/>
              </p:ext>
            </p:extLst>
          </p:nvPr>
        </p:nvGraphicFramePr>
        <p:xfrm>
          <a:off x="539552" y="5938480"/>
          <a:ext cx="8208912" cy="370840"/>
        </p:xfrm>
        <a:graphic>
          <a:graphicData uri="http://schemas.openxmlformats.org/drawingml/2006/table">
            <a:tbl>
              <a:tblPr firstRow="1" bandRow="1">
                <a:tableStyleId>{5C22544A-7EE6-4342-B048-85BDC9FD1C3A}</a:tableStyleId>
              </a:tblPr>
              <a:tblGrid>
                <a:gridCol w="2520280"/>
                <a:gridCol w="2304256"/>
                <a:gridCol w="3384376"/>
              </a:tblGrid>
              <a:tr h="370840">
                <a:tc>
                  <a:txBody>
                    <a:bodyPr/>
                    <a:lstStyle/>
                    <a:p>
                      <a:pPr algn="ctr"/>
                      <a:r>
                        <a:rPr lang="en-GB" b="1" dirty="0" smtClean="0"/>
                        <a:t>Searched easily </a:t>
                      </a:r>
                      <a:endParaRPr lang="en-GB" dirty="0"/>
                    </a:p>
                  </a:txBody>
                  <a:tcPr/>
                </a:tc>
                <a:tc>
                  <a:txBody>
                    <a:bodyPr/>
                    <a:lstStyle/>
                    <a:p>
                      <a:pPr algn="ctr"/>
                      <a:r>
                        <a:rPr lang="en-GB" b="1" dirty="0" smtClean="0"/>
                        <a:t>Ease of access </a:t>
                      </a:r>
                      <a:endParaRPr lang="en-GB" dirty="0"/>
                    </a:p>
                  </a:txBody>
                  <a:tcPr/>
                </a:tc>
                <a:tc>
                  <a:txBody>
                    <a:bodyPr/>
                    <a:lstStyle/>
                    <a:p>
                      <a:pPr algn="ctr"/>
                      <a:r>
                        <a:rPr lang="en-GB" b="1" dirty="0" smtClean="0"/>
                        <a:t>Easily  managed</a:t>
                      </a:r>
                      <a:endParaRPr lang="en-GB" dirty="0"/>
                    </a:p>
                  </a:txBody>
                  <a:tcPr/>
                </a:tc>
              </a:tr>
            </a:tbl>
          </a:graphicData>
        </a:graphic>
      </p:graphicFrame>
    </p:spTree>
    <p:extLst>
      <p:ext uri="{BB962C8B-B14F-4D97-AF65-F5344CB8AC3E}">
        <p14:creationId xmlns:p14="http://schemas.microsoft.com/office/powerpoint/2010/main" val="40638727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3"/>
          <p:cNvSpPr>
            <a:spLocks noGrp="1" noChangeArrowheads="1"/>
          </p:cNvSpPr>
          <p:nvPr>
            <p:ph idx="1"/>
          </p:nvPr>
        </p:nvSpPr>
        <p:spPr>
          <a:xfrm>
            <a:off x="251520" y="980728"/>
            <a:ext cx="8640960" cy="5591544"/>
          </a:xfrm>
        </p:spPr>
        <p:txBody>
          <a:bodyPr>
            <a:normAutofit/>
          </a:bodyPr>
          <a:lstStyle/>
          <a:p>
            <a:pPr>
              <a:lnSpc>
                <a:spcPct val="90000"/>
              </a:lnSpc>
            </a:pPr>
            <a:r>
              <a:rPr lang="en-GB" sz="2000" b="1" dirty="0" smtClean="0"/>
              <a:t>Functionality</a:t>
            </a:r>
            <a:r>
              <a:rPr lang="en-GB" sz="2000" dirty="0" smtClean="0"/>
              <a:t> </a:t>
            </a:r>
            <a:r>
              <a:rPr lang="en-GB" sz="2000" dirty="0"/>
              <a:t>is the using the Internet to facilitate of all business activities within an organisation.  This includes marketing, procurement, human resources, communication, customer services, manufacturing, supply chain management and so on.</a:t>
            </a:r>
          </a:p>
          <a:p>
            <a:pPr lvl="1">
              <a:lnSpc>
                <a:spcPct val="90000"/>
              </a:lnSpc>
            </a:pPr>
            <a:r>
              <a:rPr lang="en-GB" sz="2000" b="1" dirty="0" smtClean="0"/>
              <a:t>Procurement</a:t>
            </a:r>
            <a:r>
              <a:rPr lang="en-GB" sz="2000" dirty="0" smtClean="0"/>
              <a:t> – Business operations between each other</a:t>
            </a:r>
          </a:p>
          <a:p>
            <a:pPr lvl="1">
              <a:lnSpc>
                <a:spcPct val="90000"/>
              </a:lnSpc>
            </a:pPr>
            <a:r>
              <a:rPr lang="en-GB" sz="2000" b="1" dirty="0" smtClean="0"/>
              <a:t>Research</a:t>
            </a:r>
            <a:r>
              <a:rPr lang="en-GB" sz="2000" dirty="0" smtClean="0"/>
              <a:t> – Market Research and Development of products/services for the future</a:t>
            </a:r>
          </a:p>
          <a:p>
            <a:pPr lvl="1">
              <a:lnSpc>
                <a:spcPct val="90000"/>
              </a:lnSpc>
            </a:pPr>
            <a:r>
              <a:rPr lang="en-GB" sz="2000" b="1" dirty="0" smtClean="0"/>
              <a:t>Development of online presence for sales</a:t>
            </a:r>
            <a:r>
              <a:rPr lang="en-GB" sz="2000" dirty="0" smtClean="0"/>
              <a:t> – Reputation and Trust amongst the customers</a:t>
            </a:r>
          </a:p>
          <a:p>
            <a:pPr lvl="1">
              <a:lnSpc>
                <a:spcPct val="90000"/>
              </a:lnSpc>
            </a:pPr>
            <a:r>
              <a:rPr lang="en-GB" sz="2000" b="1" dirty="0" smtClean="0"/>
              <a:t>Promotion</a:t>
            </a:r>
            <a:r>
              <a:rPr lang="en-GB" sz="2000" dirty="0" smtClean="0"/>
              <a:t> - Advertisements</a:t>
            </a:r>
          </a:p>
          <a:p>
            <a:pPr lvl="1">
              <a:lnSpc>
                <a:spcPct val="90000"/>
              </a:lnSpc>
            </a:pPr>
            <a:r>
              <a:rPr lang="en-GB" sz="2000" b="1" dirty="0" smtClean="0"/>
              <a:t>Customer service</a:t>
            </a:r>
            <a:r>
              <a:rPr lang="en-GB" sz="2000" dirty="0" smtClean="0"/>
              <a:t> – Service provided </a:t>
            </a:r>
            <a:r>
              <a:rPr lang="en-GB" sz="2000" b="1" dirty="0" smtClean="0"/>
              <a:t>before, during</a:t>
            </a:r>
            <a:r>
              <a:rPr lang="en-GB" sz="2000" dirty="0" smtClean="0"/>
              <a:t> and </a:t>
            </a:r>
            <a:r>
              <a:rPr lang="en-GB" sz="2000" b="1" dirty="0" smtClean="0"/>
              <a:t>after</a:t>
            </a:r>
          </a:p>
          <a:p>
            <a:pPr lvl="1">
              <a:lnSpc>
                <a:spcPct val="90000"/>
              </a:lnSpc>
            </a:pPr>
            <a:r>
              <a:rPr lang="en-GB" sz="2000" b="1" dirty="0" smtClean="0"/>
              <a:t>Public relations </a:t>
            </a:r>
            <a:r>
              <a:rPr lang="en-GB" sz="2000" dirty="0" smtClean="0"/>
              <a:t>-  Means of Publicity</a:t>
            </a:r>
          </a:p>
          <a:p>
            <a:pPr lvl="1">
              <a:lnSpc>
                <a:spcPct val="90000"/>
              </a:lnSpc>
            </a:pPr>
            <a:r>
              <a:rPr lang="en-GB" sz="2000" b="1" dirty="0" smtClean="0"/>
              <a:t>Providing informatio</a:t>
            </a:r>
            <a:r>
              <a:rPr lang="en-GB" sz="2000" dirty="0" smtClean="0"/>
              <a:t>n – Websites can be filled with information, as much as a company wants</a:t>
            </a:r>
          </a:p>
          <a:p>
            <a:pPr lvl="1">
              <a:lnSpc>
                <a:spcPct val="90000"/>
              </a:lnSpc>
            </a:pPr>
            <a:r>
              <a:rPr lang="en-GB" sz="2000" b="1" dirty="0" smtClean="0"/>
              <a:t>Communications</a:t>
            </a:r>
            <a:r>
              <a:rPr lang="en-GB" sz="2000" dirty="0" smtClean="0"/>
              <a:t> – email, IM</a:t>
            </a:r>
          </a:p>
          <a:p>
            <a:pPr lvl="1">
              <a:lnSpc>
                <a:spcPct val="90000"/>
              </a:lnSpc>
            </a:pPr>
            <a:r>
              <a:rPr lang="en-GB" sz="2000" b="1" dirty="0" smtClean="0"/>
              <a:t>Intranet</a:t>
            </a:r>
            <a:r>
              <a:rPr lang="en-GB" sz="2000" dirty="0" smtClean="0"/>
              <a:t> – Private Internal network for organisation</a:t>
            </a:r>
          </a:p>
          <a:p>
            <a:pPr lvl="1">
              <a:lnSpc>
                <a:spcPct val="90000"/>
              </a:lnSpc>
            </a:pPr>
            <a:r>
              <a:rPr lang="en-GB" sz="2000" b="1" dirty="0" smtClean="0"/>
              <a:t>Extranet</a:t>
            </a:r>
            <a:r>
              <a:rPr lang="en-GB" sz="2000" dirty="0" smtClean="0"/>
              <a:t> - Private Internal network for organisation that is accessed by external users</a:t>
            </a:r>
          </a:p>
        </p:txBody>
      </p:sp>
      <p:sp>
        <p:nvSpPr>
          <p:cNvPr id="5" name="Rectangle 2"/>
          <p:cNvSpPr>
            <a:spLocks noGrp="1" noChangeArrowheads="1"/>
          </p:cNvSpPr>
          <p:nvPr>
            <p:ph type="title"/>
          </p:nvPr>
        </p:nvSpPr>
        <p:spPr>
          <a:xfrm>
            <a:off x="251520" y="214860"/>
            <a:ext cx="8640960" cy="837876"/>
          </a:xfrm>
        </p:spPr>
        <p:txBody>
          <a:bodyPr>
            <a:noAutofit/>
          </a:bodyPr>
          <a:lstStyle/>
          <a:p>
            <a:r>
              <a:rPr lang="en-GB" sz="2800" dirty="0" smtClean="0"/>
              <a:t>P2.5 </a:t>
            </a:r>
            <a:r>
              <a:rPr lang="en-GB" sz="2800" dirty="0"/>
              <a:t>- The impact of e-commerce </a:t>
            </a:r>
            <a:r>
              <a:rPr lang="en-GB" sz="2800" dirty="0" smtClean="0"/>
              <a:t>–Functionality</a:t>
            </a:r>
            <a:endParaRPr lang="en-GB" sz="2800" b="1" dirty="0" smtClean="0"/>
          </a:p>
        </p:txBody>
      </p:sp>
    </p:spTree>
    <p:extLst>
      <p:ext uri="{BB962C8B-B14F-4D97-AF65-F5344CB8AC3E}">
        <p14:creationId xmlns:p14="http://schemas.microsoft.com/office/powerpoint/2010/main" val="33608131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3"/>
          <p:cNvSpPr>
            <a:spLocks noGrp="1" noChangeArrowheads="1"/>
          </p:cNvSpPr>
          <p:nvPr>
            <p:ph idx="1"/>
          </p:nvPr>
        </p:nvSpPr>
        <p:spPr>
          <a:xfrm>
            <a:off x="285720" y="1052736"/>
            <a:ext cx="8429684" cy="5519536"/>
          </a:xfrm>
        </p:spPr>
        <p:txBody>
          <a:bodyPr>
            <a:normAutofit/>
          </a:bodyPr>
          <a:lstStyle/>
          <a:p>
            <a:pPr marL="0" indent="0" eaLnBrk="1" hangingPunct="1">
              <a:lnSpc>
                <a:spcPct val="110000"/>
              </a:lnSpc>
              <a:buNone/>
            </a:pPr>
            <a:r>
              <a:rPr lang="en-GB" sz="2400" dirty="0" smtClean="0"/>
              <a:t>Businesses need to </a:t>
            </a:r>
            <a:r>
              <a:rPr lang="en-GB" sz="2400" b="1" dirty="0" smtClean="0"/>
              <a:t>purchase various items from other businesses</a:t>
            </a:r>
            <a:r>
              <a:rPr lang="en-GB" sz="2400" dirty="0" smtClean="0"/>
              <a:t>, usually referred to as Business to Business or B2B.</a:t>
            </a:r>
          </a:p>
          <a:p>
            <a:pPr eaLnBrk="1" hangingPunct="1">
              <a:lnSpc>
                <a:spcPct val="110000"/>
              </a:lnSpc>
            </a:pPr>
            <a:r>
              <a:rPr lang="en-GB" sz="2400" dirty="0" smtClean="0"/>
              <a:t>This can include:</a:t>
            </a:r>
          </a:p>
          <a:p>
            <a:pPr lvl="1" eaLnBrk="1" hangingPunct="1">
              <a:lnSpc>
                <a:spcPct val="110000"/>
              </a:lnSpc>
            </a:pPr>
            <a:r>
              <a:rPr lang="en-GB" sz="2000" b="1" dirty="0" smtClean="0"/>
              <a:t>Raw materials </a:t>
            </a:r>
            <a:r>
              <a:rPr lang="en-GB" sz="2000" dirty="0" smtClean="0"/>
              <a:t>- for use in manufacturing</a:t>
            </a:r>
          </a:p>
          <a:p>
            <a:pPr lvl="1" eaLnBrk="1" hangingPunct="1">
              <a:lnSpc>
                <a:spcPct val="110000"/>
              </a:lnSpc>
            </a:pPr>
            <a:r>
              <a:rPr lang="en-GB" sz="2000" b="1" dirty="0" smtClean="0"/>
              <a:t>Components</a:t>
            </a:r>
            <a:r>
              <a:rPr lang="en-GB" sz="2000" dirty="0" smtClean="0"/>
              <a:t> - made by other businesses to be used by other businesses – this could include something like packaging or other general parts for a product</a:t>
            </a:r>
          </a:p>
          <a:p>
            <a:pPr lvl="1" eaLnBrk="1" hangingPunct="1">
              <a:lnSpc>
                <a:spcPct val="110000"/>
              </a:lnSpc>
            </a:pPr>
            <a:r>
              <a:rPr lang="en-GB" sz="2000" b="1" dirty="0" smtClean="0"/>
              <a:t>Wholesale</a:t>
            </a:r>
            <a:r>
              <a:rPr lang="en-GB" sz="2000" dirty="0" smtClean="0"/>
              <a:t> – buying goods in bulk to sell to the public</a:t>
            </a:r>
          </a:p>
          <a:p>
            <a:pPr lvl="1" eaLnBrk="1" hangingPunct="1">
              <a:lnSpc>
                <a:spcPct val="110000"/>
              </a:lnSpc>
            </a:pPr>
            <a:r>
              <a:rPr lang="en-GB" sz="2000" b="1" dirty="0" smtClean="0"/>
              <a:t>Services</a:t>
            </a:r>
            <a:r>
              <a:rPr lang="en-GB" sz="2000" dirty="0" smtClean="0"/>
              <a:t> – such as marketing, sales or legal</a:t>
            </a:r>
          </a:p>
          <a:p>
            <a:pPr lvl="1" eaLnBrk="1" hangingPunct="1">
              <a:lnSpc>
                <a:spcPct val="110000"/>
              </a:lnSpc>
            </a:pPr>
            <a:r>
              <a:rPr lang="en-GB" sz="2000" b="1" dirty="0" smtClean="0"/>
              <a:t>Other business needs </a:t>
            </a:r>
            <a:r>
              <a:rPr lang="en-GB" sz="2000" dirty="0" smtClean="0"/>
              <a:t>– like software, hardware, furniture stationary or anything else that a business may need in order to operate</a:t>
            </a:r>
          </a:p>
        </p:txBody>
      </p:sp>
      <p:sp>
        <p:nvSpPr>
          <p:cNvPr id="5" name="Rectangle 2"/>
          <p:cNvSpPr txBox="1">
            <a:spLocks noChangeArrowheads="1"/>
          </p:cNvSpPr>
          <p:nvPr/>
        </p:nvSpPr>
        <p:spPr>
          <a:xfrm>
            <a:off x="251520" y="214860"/>
            <a:ext cx="8640960" cy="83787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smtClean="0"/>
              <a:t>P2.5 - The impact of e-commerce –Functionality</a:t>
            </a:r>
            <a:endParaRPr lang="en-GB" sz="2800" dirty="0" smtClean="0"/>
          </a:p>
        </p:txBody>
      </p:sp>
    </p:spTree>
    <p:extLst>
      <p:ext uri="{BB962C8B-B14F-4D97-AF65-F5344CB8AC3E}">
        <p14:creationId xmlns:p14="http://schemas.microsoft.com/office/powerpoint/2010/main" val="13915463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3"/>
          <p:cNvSpPr>
            <a:spLocks noGrp="1" noChangeArrowheads="1"/>
          </p:cNvSpPr>
          <p:nvPr>
            <p:ph idx="1"/>
          </p:nvPr>
        </p:nvSpPr>
        <p:spPr>
          <a:xfrm>
            <a:off x="285720" y="1142984"/>
            <a:ext cx="8501122" cy="5214974"/>
          </a:xfrm>
        </p:spPr>
        <p:txBody>
          <a:bodyPr>
            <a:normAutofit lnSpcReduction="10000"/>
          </a:bodyPr>
          <a:lstStyle/>
          <a:p>
            <a:pPr marL="0" indent="0" eaLnBrk="1" hangingPunct="1">
              <a:buNone/>
            </a:pPr>
            <a:r>
              <a:rPr lang="en-GB" sz="2400" dirty="0" smtClean="0"/>
              <a:t>Knowledge is power and understanding what competitors are doing is very important.</a:t>
            </a:r>
          </a:p>
          <a:p>
            <a:pPr lvl="1"/>
            <a:r>
              <a:rPr lang="en-GB" sz="2000" dirty="0" smtClean="0"/>
              <a:t>Online businesses must make sure they keep </a:t>
            </a:r>
            <a:r>
              <a:rPr lang="en-GB" sz="2000" b="1" dirty="0" smtClean="0"/>
              <a:t>up to date with all the latest developments</a:t>
            </a:r>
            <a:r>
              <a:rPr lang="en-GB" sz="2000" dirty="0" smtClean="0"/>
              <a:t> from suppliers and competitors </a:t>
            </a:r>
            <a:r>
              <a:rPr lang="en-GB" sz="2000" b="1" u="sng" dirty="0" smtClean="0"/>
              <a:t>and </a:t>
            </a:r>
            <a:r>
              <a:rPr lang="en-GB" sz="2000" dirty="0" smtClean="0"/>
              <a:t>research is one of these ways they can do this</a:t>
            </a:r>
          </a:p>
          <a:p>
            <a:pPr lvl="2"/>
            <a:r>
              <a:rPr lang="en-GB" sz="2000" b="1" dirty="0" smtClean="0"/>
              <a:t>How and what </a:t>
            </a:r>
            <a:r>
              <a:rPr lang="en-GB" sz="2000" dirty="0" smtClean="0"/>
              <a:t>is researched will </a:t>
            </a:r>
            <a:r>
              <a:rPr lang="en-GB" sz="2000" b="1" dirty="0" smtClean="0"/>
              <a:t>depend</a:t>
            </a:r>
            <a:r>
              <a:rPr lang="en-GB" sz="2000" dirty="0" smtClean="0"/>
              <a:t> upon the </a:t>
            </a:r>
            <a:r>
              <a:rPr lang="en-GB" sz="2000" b="1" dirty="0" smtClean="0"/>
              <a:t>organisation </a:t>
            </a:r>
          </a:p>
          <a:p>
            <a:pPr lvl="3"/>
            <a:r>
              <a:rPr lang="en-GB" dirty="0" smtClean="0"/>
              <a:t>e.g. - a lawyer may need to research precedent cases or new laws</a:t>
            </a:r>
          </a:p>
          <a:p>
            <a:pPr lvl="3"/>
            <a:r>
              <a:rPr lang="en-GB" dirty="0" smtClean="0"/>
              <a:t>e.g. - a supermarket may need to research the prices of competitors </a:t>
            </a:r>
          </a:p>
          <a:p>
            <a:pPr lvl="1"/>
            <a:r>
              <a:rPr lang="en-GB" sz="2000" dirty="0" smtClean="0"/>
              <a:t>Research can also be performed with a view to </a:t>
            </a:r>
            <a:r>
              <a:rPr lang="en-GB" sz="2000" b="1" dirty="0" smtClean="0"/>
              <a:t>finding new work methods, new suppliers or new marketing methods</a:t>
            </a:r>
          </a:p>
          <a:p>
            <a:pPr lvl="1"/>
            <a:r>
              <a:rPr lang="en-GB" sz="2000" dirty="0" smtClean="0"/>
              <a:t>Organisations may be faced with </a:t>
            </a:r>
            <a:r>
              <a:rPr lang="en-GB" sz="2000" b="1" dirty="0" smtClean="0"/>
              <a:t>new challenges or problems </a:t>
            </a:r>
            <a:r>
              <a:rPr lang="en-GB" sz="2000" dirty="0" smtClean="0"/>
              <a:t>by using the Internet:</a:t>
            </a:r>
          </a:p>
          <a:p>
            <a:pPr lvl="2"/>
            <a:r>
              <a:rPr lang="en-GB" sz="2000" b="1" dirty="0" smtClean="0"/>
              <a:t>Help solve issues</a:t>
            </a:r>
          </a:p>
          <a:p>
            <a:pPr lvl="2"/>
            <a:r>
              <a:rPr lang="en-GB" sz="2000" b="1" dirty="0" smtClean="0"/>
              <a:t>Causing more problems than resolving them</a:t>
            </a:r>
          </a:p>
          <a:p>
            <a:pPr lvl="2">
              <a:buNone/>
            </a:pPr>
            <a:endParaRPr lang="en-GB" sz="2000" dirty="0" smtClean="0"/>
          </a:p>
          <a:p>
            <a:pPr lvl="1"/>
            <a:endParaRPr lang="en-GB" sz="2000" dirty="0" smtClean="0"/>
          </a:p>
        </p:txBody>
      </p:sp>
      <p:sp>
        <p:nvSpPr>
          <p:cNvPr id="5" name="Rectangle 2"/>
          <p:cNvSpPr txBox="1">
            <a:spLocks noChangeArrowheads="1"/>
          </p:cNvSpPr>
          <p:nvPr/>
        </p:nvSpPr>
        <p:spPr>
          <a:xfrm>
            <a:off x="251520" y="214860"/>
            <a:ext cx="8640960" cy="83787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smtClean="0"/>
              <a:t>P2.5 - The impact of e-commerce –Functionality</a:t>
            </a:r>
            <a:endParaRPr lang="en-GB" sz="2800" dirty="0" smtClean="0"/>
          </a:p>
        </p:txBody>
      </p:sp>
    </p:spTree>
    <p:extLst>
      <p:ext uri="{BB962C8B-B14F-4D97-AF65-F5344CB8AC3E}">
        <p14:creationId xmlns:p14="http://schemas.microsoft.com/office/powerpoint/2010/main" val="25125637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3"/>
          <p:cNvSpPr>
            <a:spLocks noGrp="1" noChangeArrowheads="1"/>
          </p:cNvSpPr>
          <p:nvPr>
            <p:ph idx="1"/>
          </p:nvPr>
        </p:nvSpPr>
        <p:spPr>
          <a:xfrm>
            <a:off x="251520" y="1052736"/>
            <a:ext cx="8640960" cy="5448098"/>
          </a:xfrm>
        </p:spPr>
        <p:txBody>
          <a:bodyPr>
            <a:normAutofit fontScale="85000" lnSpcReduction="20000"/>
          </a:bodyPr>
          <a:lstStyle/>
          <a:p>
            <a:pPr marL="0" indent="0">
              <a:buNone/>
            </a:pPr>
            <a:r>
              <a:rPr lang="en-GB" sz="2400" b="1" dirty="0"/>
              <a:t>Reputation is an important factor in e-commerce</a:t>
            </a:r>
            <a:r>
              <a:rPr lang="en-GB" sz="2400" dirty="0"/>
              <a:t>.</a:t>
            </a:r>
          </a:p>
          <a:p>
            <a:r>
              <a:rPr lang="en-GB" sz="2400" dirty="0"/>
              <a:t>The Internet still faces some problems such as bogus sites and trusting new web retailers</a:t>
            </a:r>
          </a:p>
          <a:p>
            <a:r>
              <a:rPr lang="en-GB" sz="2400" dirty="0"/>
              <a:t>Building this reputation takes time and effort – if this is not done the business will fold</a:t>
            </a:r>
          </a:p>
          <a:p>
            <a:r>
              <a:rPr lang="en-GB" sz="2400" dirty="0"/>
              <a:t>Methods include:</a:t>
            </a:r>
          </a:p>
          <a:p>
            <a:pPr lvl="1"/>
            <a:r>
              <a:rPr lang="en-GB" sz="2000" dirty="0"/>
              <a:t>On and offline promotion</a:t>
            </a:r>
          </a:p>
          <a:p>
            <a:pPr lvl="1"/>
            <a:r>
              <a:rPr lang="en-GB" sz="2000" dirty="0"/>
              <a:t>Professional looking websites</a:t>
            </a:r>
          </a:p>
          <a:p>
            <a:pPr lvl="1"/>
            <a:r>
              <a:rPr lang="en-GB" sz="2000" dirty="0"/>
              <a:t>Feedback page</a:t>
            </a:r>
          </a:p>
          <a:p>
            <a:pPr marL="0" indent="0" eaLnBrk="1" hangingPunct="1">
              <a:buNone/>
            </a:pPr>
            <a:r>
              <a:rPr lang="en-GB" sz="2400" b="1" dirty="0" smtClean="0"/>
              <a:t>Without the use of correct/useful promotions</a:t>
            </a:r>
            <a:r>
              <a:rPr lang="en-GB" sz="2400" dirty="0" smtClean="0"/>
              <a:t>, </a:t>
            </a:r>
            <a:r>
              <a:rPr lang="en-GB" sz="2400" b="1" dirty="0" smtClean="0"/>
              <a:t>potential customers </a:t>
            </a:r>
            <a:r>
              <a:rPr lang="en-GB" sz="2400" dirty="0" smtClean="0"/>
              <a:t>may never know of the business or their services or products which could lead to the collapse of the business (bankrupt, liquidation)</a:t>
            </a:r>
          </a:p>
          <a:p>
            <a:pPr eaLnBrk="1" hangingPunct="1"/>
            <a:r>
              <a:rPr lang="en-GB" sz="2400" dirty="0" smtClean="0"/>
              <a:t>Promotion for online organisations can occur on or offline</a:t>
            </a:r>
          </a:p>
          <a:p>
            <a:pPr lvl="1"/>
            <a:r>
              <a:rPr lang="en-GB" sz="2400" dirty="0" smtClean="0"/>
              <a:t>Focusing on online methods would include:</a:t>
            </a:r>
          </a:p>
          <a:p>
            <a:pPr lvl="2"/>
            <a:r>
              <a:rPr lang="en-GB" sz="2000" dirty="0" smtClean="0"/>
              <a:t>Search engine sponsorship</a:t>
            </a:r>
          </a:p>
          <a:p>
            <a:pPr lvl="2"/>
            <a:r>
              <a:rPr lang="en-GB" sz="2000" dirty="0" smtClean="0"/>
              <a:t>Affiliate marketing</a:t>
            </a:r>
          </a:p>
          <a:p>
            <a:pPr lvl="2"/>
            <a:r>
              <a:rPr lang="en-GB" sz="2000" dirty="0" smtClean="0"/>
              <a:t>Flash adverts</a:t>
            </a:r>
          </a:p>
          <a:p>
            <a:pPr lvl="2"/>
            <a:r>
              <a:rPr lang="en-GB" sz="2000" dirty="0" smtClean="0"/>
              <a:t>Targeted Email</a:t>
            </a:r>
          </a:p>
          <a:p>
            <a:pPr lvl="2"/>
            <a:r>
              <a:rPr lang="en-GB" sz="2000" dirty="0" smtClean="0"/>
              <a:t>Special offers within website</a:t>
            </a:r>
          </a:p>
          <a:p>
            <a:pPr lvl="2"/>
            <a:r>
              <a:rPr lang="en-GB" sz="2000" dirty="0" smtClean="0"/>
              <a:t>Competitions</a:t>
            </a:r>
          </a:p>
        </p:txBody>
      </p:sp>
      <p:sp>
        <p:nvSpPr>
          <p:cNvPr id="5" name="Rectangle 2"/>
          <p:cNvSpPr txBox="1">
            <a:spLocks noChangeArrowheads="1"/>
          </p:cNvSpPr>
          <p:nvPr/>
        </p:nvSpPr>
        <p:spPr>
          <a:xfrm>
            <a:off x="251520" y="214860"/>
            <a:ext cx="8640960" cy="83787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smtClean="0"/>
              <a:t>P2.5 - The impact of e-commerce –Functionality</a:t>
            </a:r>
            <a:endParaRPr lang="en-GB" sz="2800" dirty="0" smtClean="0"/>
          </a:p>
        </p:txBody>
      </p:sp>
    </p:spTree>
    <p:extLst>
      <p:ext uri="{BB962C8B-B14F-4D97-AF65-F5344CB8AC3E}">
        <p14:creationId xmlns:p14="http://schemas.microsoft.com/office/powerpoint/2010/main" val="25311379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3"/>
          <p:cNvSpPr>
            <a:spLocks noGrp="1" noChangeArrowheads="1"/>
          </p:cNvSpPr>
          <p:nvPr>
            <p:ph idx="1"/>
          </p:nvPr>
        </p:nvSpPr>
        <p:spPr>
          <a:xfrm>
            <a:off x="200052" y="1052736"/>
            <a:ext cx="8658228" cy="5590974"/>
          </a:xfrm>
        </p:spPr>
        <p:txBody>
          <a:bodyPr>
            <a:normAutofit fontScale="92500" lnSpcReduction="20000"/>
          </a:bodyPr>
          <a:lstStyle/>
          <a:p>
            <a:pPr marL="0" indent="0" eaLnBrk="1" hangingPunct="1">
              <a:buNone/>
            </a:pPr>
            <a:r>
              <a:rPr lang="en-GB" sz="2400" b="1" dirty="0" smtClean="0"/>
              <a:t>Handling customers</a:t>
            </a:r>
            <a:r>
              <a:rPr lang="en-GB" sz="2400" dirty="0" smtClean="0"/>
              <a:t> questions and problems using the Internet is a crucial element of any </a:t>
            </a:r>
            <a:r>
              <a:rPr lang="en-GB" sz="2400" dirty="0" err="1" smtClean="0"/>
              <a:t>eBusiness</a:t>
            </a:r>
            <a:r>
              <a:rPr lang="en-GB" sz="2400" dirty="0" smtClean="0"/>
              <a:t> strategy due to the absence of any face to face contact.</a:t>
            </a:r>
          </a:p>
          <a:p>
            <a:pPr eaLnBrk="1" hangingPunct="1"/>
            <a:r>
              <a:rPr lang="en-GB" sz="2200" dirty="0" smtClean="0"/>
              <a:t>Customer service not only occurs before but also after which is also important if the organisation hopes for repeat business transactions</a:t>
            </a:r>
          </a:p>
          <a:p>
            <a:pPr eaLnBrk="1" hangingPunct="1"/>
            <a:r>
              <a:rPr lang="en-GB" sz="2200" dirty="0" smtClean="0"/>
              <a:t>This service is achieved using a variety of methods:</a:t>
            </a:r>
          </a:p>
          <a:p>
            <a:pPr lvl="1" eaLnBrk="1" hangingPunct="1"/>
            <a:r>
              <a:rPr lang="en-GB" sz="2000" dirty="0" smtClean="0"/>
              <a:t>One-to-One using a text interface (IM)</a:t>
            </a:r>
          </a:p>
          <a:p>
            <a:pPr lvl="1" eaLnBrk="1" hangingPunct="1"/>
            <a:r>
              <a:rPr lang="en-GB" sz="2000" dirty="0" smtClean="0"/>
              <a:t>Emails</a:t>
            </a:r>
          </a:p>
          <a:p>
            <a:pPr lvl="1" eaLnBrk="1" hangingPunct="1"/>
            <a:r>
              <a:rPr lang="en-GB" sz="2000" dirty="0" smtClean="0"/>
              <a:t>FAQ’s database</a:t>
            </a:r>
          </a:p>
          <a:p>
            <a:pPr lvl="1" eaLnBrk="1" hangingPunct="1"/>
            <a:r>
              <a:rPr lang="en-GB" sz="2000" dirty="0" err="1" smtClean="0"/>
              <a:t>VOiP</a:t>
            </a:r>
            <a:endParaRPr lang="en-GB" sz="2000" dirty="0" smtClean="0"/>
          </a:p>
          <a:p>
            <a:pPr lvl="1" eaLnBrk="1" hangingPunct="1"/>
            <a:r>
              <a:rPr lang="en-GB" sz="2000" dirty="0" smtClean="0"/>
              <a:t>Online Questionnaires</a:t>
            </a:r>
          </a:p>
          <a:p>
            <a:pPr lvl="1" eaLnBrk="1" hangingPunct="1"/>
            <a:r>
              <a:rPr lang="en-GB" sz="2000" dirty="0" smtClean="0"/>
              <a:t>Remember organisations do not just handle complaints but also questions, upgrades, servicing</a:t>
            </a:r>
          </a:p>
          <a:p>
            <a:pPr lvl="1" eaLnBrk="1" hangingPunct="1"/>
            <a:endParaRPr lang="en-GB" sz="900" dirty="0" smtClean="0"/>
          </a:p>
          <a:p>
            <a:pPr marL="0" indent="0">
              <a:buNone/>
            </a:pPr>
            <a:r>
              <a:rPr lang="en-GB" sz="2400" b="1" dirty="0"/>
              <a:t>Public relations</a:t>
            </a:r>
            <a:r>
              <a:rPr lang="en-GB" sz="2400" dirty="0"/>
              <a:t> is the act of establishing and maintaining a good image for the organisation (and for a business, its products or services). </a:t>
            </a:r>
          </a:p>
          <a:p>
            <a:r>
              <a:rPr lang="en-GB" sz="2000" dirty="0"/>
              <a:t>It includes interviews with the press, public launches of new products, appropriate conduct when dealing with the public</a:t>
            </a:r>
          </a:p>
          <a:p>
            <a:pPr lvl="1" eaLnBrk="1" hangingPunct="1"/>
            <a:endParaRPr lang="en-GB" sz="2000" dirty="0" smtClean="0"/>
          </a:p>
        </p:txBody>
      </p:sp>
      <p:sp>
        <p:nvSpPr>
          <p:cNvPr id="5" name="Rectangle 2"/>
          <p:cNvSpPr txBox="1">
            <a:spLocks noChangeArrowheads="1"/>
          </p:cNvSpPr>
          <p:nvPr/>
        </p:nvSpPr>
        <p:spPr>
          <a:xfrm>
            <a:off x="251520" y="214860"/>
            <a:ext cx="8640960" cy="83787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smtClean="0"/>
              <a:t>P2.5 - The impact of e-commerce –Functionality</a:t>
            </a:r>
            <a:endParaRPr lang="en-GB" sz="2800" dirty="0" smtClean="0"/>
          </a:p>
        </p:txBody>
      </p:sp>
    </p:spTree>
    <p:extLst>
      <p:ext uri="{BB962C8B-B14F-4D97-AF65-F5344CB8AC3E}">
        <p14:creationId xmlns:p14="http://schemas.microsoft.com/office/powerpoint/2010/main" val="20019490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3"/>
          <p:cNvSpPr>
            <a:spLocks noGrp="1" noChangeArrowheads="1"/>
          </p:cNvSpPr>
          <p:nvPr>
            <p:ph idx="1"/>
          </p:nvPr>
        </p:nvSpPr>
        <p:spPr>
          <a:xfrm>
            <a:off x="214282" y="1052736"/>
            <a:ext cx="8715436" cy="5287725"/>
          </a:xfrm>
        </p:spPr>
        <p:txBody>
          <a:bodyPr>
            <a:noAutofit/>
          </a:bodyPr>
          <a:lstStyle/>
          <a:p>
            <a:pPr>
              <a:buNone/>
            </a:pPr>
            <a:r>
              <a:rPr lang="en-GB" sz="2000" dirty="0" smtClean="0"/>
              <a:t>The Internet enables companies to:</a:t>
            </a:r>
            <a:endParaRPr lang="en-GB" sz="2000" b="1" dirty="0" smtClean="0"/>
          </a:p>
          <a:p>
            <a:r>
              <a:rPr lang="en-GB" sz="1800" b="1" dirty="0" smtClean="0"/>
              <a:t>e-mail</a:t>
            </a:r>
            <a:r>
              <a:rPr lang="en-GB" sz="1800" dirty="0" smtClean="0"/>
              <a:t> for use in contacting and keeping in touch with customers, publishers or other media contacts</a:t>
            </a:r>
          </a:p>
          <a:p>
            <a:r>
              <a:rPr lang="en-GB" sz="1800" b="1" dirty="0" smtClean="0"/>
              <a:t>newsgroups</a:t>
            </a:r>
            <a:r>
              <a:rPr lang="en-GB" sz="1800" dirty="0" smtClean="0"/>
              <a:t>, where there can be a liberal exchange of ideas with others who have similar interests, where businesses can post and suggest solutions or advice</a:t>
            </a:r>
          </a:p>
          <a:p>
            <a:r>
              <a:rPr lang="en-GB" sz="1800" b="1" dirty="0" smtClean="0"/>
              <a:t>access</a:t>
            </a:r>
            <a:r>
              <a:rPr lang="en-GB" sz="1800" dirty="0" smtClean="0"/>
              <a:t> to lots of information and the ability to choose what information is on a web site.</a:t>
            </a:r>
          </a:p>
          <a:p>
            <a:pPr eaLnBrk="1" hangingPunct="1"/>
            <a:r>
              <a:rPr lang="en-GB" sz="1800" b="1" dirty="0" smtClean="0"/>
              <a:t>search engines</a:t>
            </a:r>
            <a:r>
              <a:rPr lang="en-GB" sz="1800" dirty="0" smtClean="0"/>
              <a:t>, which are capable of </a:t>
            </a:r>
            <a:r>
              <a:rPr lang="en-GB" sz="1800" i="1" dirty="0" smtClean="0"/>
              <a:t>cataloguing every word on web sites and directories</a:t>
            </a:r>
            <a:r>
              <a:rPr lang="en-GB" sz="1800" dirty="0" smtClean="0"/>
              <a:t>, which list web sites and their pages.</a:t>
            </a:r>
          </a:p>
          <a:p>
            <a:pPr eaLnBrk="1" hangingPunct="1"/>
            <a:r>
              <a:rPr lang="en-GB" sz="1800" b="1" dirty="0" smtClean="0"/>
              <a:t>research</a:t>
            </a:r>
            <a:r>
              <a:rPr lang="en-GB" sz="1800" dirty="0" smtClean="0"/>
              <a:t> any subject as thoroughly as desired from his home or office.  Thus, it has become an avenue for reaching potential consumers of products worldwide and is an important part of the marketing mix available to every business.  </a:t>
            </a:r>
          </a:p>
          <a:p>
            <a:pPr eaLnBrk="1" hangingPunct="1"/>
            <a:r>
              <a:rPr lang="en-GB" sz="1800" dirty="0" smtClean="0"/>
              <a:t>carefully handle </a:t>
            </a:r>
            <a:r>
              <a:rPr lang="en-GB" sz="1800" b="1" dirty="0" smtClean="0"/>
              <a:t>customers requests</a:t>
            </a:r>
            <a:r>
              <a:rPr lang="en-GB" sz="1800" dirty="0" smtClean="0"/>
              <a:t>, especially complaints as negative publicity can spread quickly and cause huge damage to a companies image.</a:t>
            </a:r>
          </a:p>
        </p:txBody>
      </p:sp>
      <p:sp>
        <p:nvSpPr>
          <p:cNvPr id="5" name="Rectangle 2"/>
          <p:cNvSpPr txBox="1">
            <a:spLocks noChangeArrowheads="1"/>
          </p:cNvSpPr>
          <p:nvPr/>
        </p:nvSpPr>
        <p:spPr>
          <a:xfrm>
            <a:off x="251520" y="214860"/>
            <a:ext cx="8640960" cy="83787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smtClean="0"/>
              <a:t>P2.5 - The impact of e-commerce –Functionality</a:t>
            </a:r>
            <a:endParaRPr lang="en-GB" sz="2800" dirty="0" smtClean="0"/>
          </a:p>
        </p:txBody>
      </p:sp>
    </p:spTree>
    <p:extLst>
      <p:ext uri="{BB962C8B-B14F-4D97-AF65-F5344CB8AC3E}">
        <p14:creationId xmlns:p14="http://schemas.microsoft.com/office/powerpoint/2010/main" val="35375282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a:xfrm>
            <a:off x="202332" y="908720"/>
            <a:ext cx="8727386" cy="4429139"/>
          </a:xfrm>
        </p:spPr>
        <p:txBody>
          <a:bodyPr>
            <a:noAutofit/>
          </a:bodyPr>
          <a:lstStyle/>
          <a:p>
            <a:pPr marL="0" indent="0" eaLnBrk="1" hangingPunct="1">
              <a:lnSpc>
                <a:spcPct val="80000"/>
              </a:lnSpc>
              <a:buNone/>
            </a:pPr>
            <a:r>
              <a:rPr lang="en-GB" sz="2400" dirty="0" smtClean="0"/>
              <a:t>A website for most online organisations act like the front of their shop or premises due to the lack of any physical presence.</a:t>
            </a:r>
            <a:endParaRPr lang="en-GB" sz="1800" dirty="0" smtClean="0"/>
          </a:p>
          <a:p>
            <a:pPr marL="3130550" indent="-263525" eaLnBrk="1" hangingPunct="1">
              <a:lnSpc>
                <a:spcPct val="80000"/>
              </a:lnSpc>
            </a:pPr>
            <a:r>
              <a:rPr lang="en-GB" sz="2000" dirty="0" smtClean="0"/>
              <a:t>An intuitive and informative site with all the information a customer may require is essential again due to the lack of any sales advisors.</a:t>
            </a:r>
          </a:p>
          <a:p>
            <a:pPr marL="3130550" indent="-263525" eaLnBrk="1" hangingPunct="1">
              <a:lnSpc>
                <a:spcPct val="80000"/>
              </a:lnSpc>
            </a:pPr>
            <a:r>
              <a:rPr lang="en-GB" sz="2000" dirty="0" smtClean="0"/>
              <a:t>Essential information such as price, size, colour, technical information should be easily readable</a:t>
            </a:r>
          </a:p>
          <a:p>
            <a:pPr marL="3130550" indent="-263525" eaLnBrk="1" hangingPunct="1">
              <a:lnSpc>
                <a:spcPct val="80000"/>
              </a:lnSpc>
            </a:pPr>
            <a:r>
              <a:rPr lang="en-GB" sz="2000" dirty="0" smtClean="0"/>
              <a:t>The ability to compare and contrast similar products also offers the customer a method to help them choose.</a:t>
            </a:r>
          </a:p>
          <a:p>
            <a:pPr marL="3130550" indent="-263525" eaLnBrk="1" hangingPunct="1">
              <a:lnSpc>
                <a:spcPct val="80000"/>
              </a:lnSpc>
            </a:pPr>
            <a:r>
              <a:rPr lang="en-GB" sz="2000" dirty="0" smtClean="0"/>
              <a:t>Other information that could be present and used to assist consumers:</a:t>
            </a:r>
          </a:p>
          <a:p>
            <a:pPr marL="3416300" lvl="1" eaLnBrk="1" hangingPunct="1">
              <a:lnSpc>
                <a:spcPct val="80000"/>
              </a:lnSpc>
            </a:pPr>
            <a:r>
              <a:rPr lang="en-GB" sz="1800" dirty="0" smtClean="0"/>
              <a:t>Stock levels</a:t>
            </a:r>
          </a:p>
          <a:p>
            <a:pPr marL="3416300" lvl="1" eaLnBrk="1" hangingPunct="1">
              <a:lnSpc>
                <a:spcPct val="80000"/>
              </a:lnSpc>
            </a:pPr>
            <a:r>
              <a:rPr lang="en-GB" sz="1800" dirty="0" smtClean="0"/>
              <a:t>Customer reviews</a:t>
            </a:r>
          </a:p>
          <a:p>
            <a:pPr marL="3416300" lvl="1" eaLnBrk="1" hangingPunct="1">
              <a:lnSpc>
                <a:spcPct val="80000"/>
              </a:lnSpc>
            </a:pPr>
            <a:r>
              <a:rPr lang="en-GB" sz="1800" dirty="0" smtClean="0"/>
              <a:t>Tracking orders</a:t>
            </a:r>
          </a:p>
          <a:p>
            <a:pPr marL="3416300" lvl="1" eaLnBrk="1" hangingPunct="1">
              <a:lnSpc>
                <a:spcPct val="80000"/>
              </a:lnSpc>
            </a:pPr>
            <a:r>
              <a:rPr lang="en-GB" sz="1800" dirty="0" smtClean="0"/>
              <a:t>Similar products/recommendations</a:t>
            </a:r>
            <a:endParaRPr lang="en-GB" sz="2000" dirty="0" smtClean="0"/>
          </a:p>
          <a:p>
            <a:pPr marL="3416300" lvl="1" eaLnBrk="1" hangingPunct="1">
              <a:lnSpc>
                <a:spcPct val="80000"/>
              </a:lnSpc>
            </a:pPr>
            <a:r>
              <a:rPr lang="en-GB" sz="1800" dirty="0" smtClean="0"/>
              <a:t>Images</a:t>
            </a:r>
          </a:p>
          <a:p>
            <a:pPr marL="3416300" lvl="1" eaLnBrk="1" hangingPunct="1">
              <a:lnSpc>
                <a:spcPct val="80000"/>
              </a:lnSpc>
            </a:pPr>
            <a:r>
              <a:rPr lang="en-GB" sz="1600" dirty="0" smtClean="0"/>
              <a:t>Postage costs</a:t>
            </a:r>
          </a:p>
        </p:txBody>
      </p:sp>
      <p:grpSp>
        <p:nvGrpSpPr>
          <p:cNvPr id="3" name="Group 2"/>
          <p:cNvGrpSpPr/>
          <p:nvPr/>
        </p:nvGrpSpPr>
        <p:grpSpPr>
          <a:xfrm>
            <a:off x="202332" y="1988840"/>
            <a:ext cx="2857500" cy="3942184"/>
            <a:chOff x="130324" y="2492896"/>
            <a:chExt cx="2857500" cy="3942184"/>
          </a:xfrm>
        </p:grpSpPr>
        <p:pic>
          <p:nvPicPr>
            <p:cNvPr id="17413" name="Picture 5"/>
            <p:cNvPicPr>
              <a:picLocks noChangeAspect="1" noChangeArrowheads="1"/>
            </p:cNvPicPr>
            <p:nvPr/>
          </p:nvPicPr>
          <p:blipFill>
            <a:blip r:embed="rId2" cstate="print"/>
            <a:srcRect/>
            <a:stretch>
              <a:fillRect/>
            </a:stretch>
          </p:blipFill>
          <p:spPr bwMode="auto">
            <a:xfrm>
              <a:off x="130324" y="2492896"/>
              <a:ext cx="2857500" cy="2286000"/>
            </a:xfrm>
            <a:prstGeom prst="rect">
              <a:avLst/>
            </a:prstGeom>
            <a:noFill/>
            <a:ln w="9525" algn="ctr">
              <a:noFill/>
              <a:miter lim="800000"/>
              <a:headEnd/>
              <a:tailEnd/>
            </a:ln>
          </p:spPr>
        </p:pic>
        <p:pic>
          <p:nvPicPr>
            <p:cNvPr id="17414" name="Picture 6"/>
            <p:cNvPicPr>
              <a:picLocks noChangeAspect="1" noChangeArrowheads="1"/>
            </p:cNvPicPr>
            <p:nvPr/>
          </p:nvPicPr>
          <p:blipFill>
            <a:blip r:embed="rId3" cstate="print"/>
            <a:srcRect t="18076"/>
            <a:stretch>
              <a:fillRect/>
            </a:stretch>
          </p:blipFill>
          <p:spPr bwMode="auto">
            <a:xfrm>
              <a:off x="130324" y="4561830"/>
              <a:ext cx="2857500" cy="1873250"/>
            </a:xfrm>
            <a:prstGeom prst="rect">
              <a:avLst/>
            </a:prstGeom>
            <a:noFill/>
            <a:ln w="9525" algn="ctr">
              <a:noFill/>
              <a:miter lim="800000"/>
              <a:headEnd/>
              <a:tailEnd/>
            </a:ln>
          </p:spPr>
        </p:pic>
      </p:grpSp>
      <p:sp>
        <p:nvSpPr>
          <p:cNvPr id="7" name="Rectangle 2"/>
          <p:cNvSpPr txBox="1">
            <a:spLocks noChangeArrowheads="1"/>
          </p:cNvSpPr>
          <p:nvPr/>
        </p:nvSpPr>
        <p:spPr>
          <a:xfrm>
            <a:off x="251520" y="214860"/>
            <a:ext cx="8640960" cy="83787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smtClean="0"/>
              <a:t>P2.5 - The impact of e-commerce –Functionality</a:t>
            </a:r>
            <a:endParaRPr lang="en-GB" sz="2800" dirty="0" smtClean="0"/>
          </a:p>
        </p:txBody>
      </p:sp>
    </p:spTree>
    <p:extLst>
      <p:ext uri="{BB962C8B-B14F-4D97-AF65-F5344CB8AC3E}">
        <p14:creationId xmlns:p14="http://schemas.microsoft.com/office/powerpoint/2010/main" val="4482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28964542"/>
              </p:ext>
            </p:extLst>
          </p:nvPr>
        </p:nvGraphicFramePr>
        <p:xfrm>
          <a:off x="250825" y="908720"/>
          <a:ext cx="8713663" cy="5486400"/>
        </p:xfrm>
        <a:graphic>
          <a:graphicData uri="http://schemas.openxmlformats.org/drawingml/2006/table">
            <a:tbl>
              <a:tblPr firstRow="1" bandRow="1">
                <a:tableStyleId>{5C22544A-7EE6-4342-B048-85BDC9FD1C3A}</a:tableStyleId>
              </a:tblPr>
              <a:tblGrid>
                <a:gridCol w="360730"/>
                <a:gridCol w="1872213"/>
                <a:gridCol w="432048"/>
                <a:gridCol w="2088232"/>
                <a:gridCol w="2016224"/>
                <a:gridCol w="1944216"/>
              </a:tblGrid>
              <a:tr h="1036915">
                <a:tc gridSpan="2">
                  <a:txBody>
                    <a:bodyPr/>
                    <a:lstStyle/>
                    <a:p>
                      <a:r>
                        <a:rPr kumimoji="0" lang="en-GB" sz="1100" u="none" strike="noStrike" kern="1200" baseline="0" dirty="0" smtClean="0"/>
                        <a:t>Learning Outcome (LO) </a:t>
                      </a:r>
                    </a:p>
                    <a:p>
                      <a:r>
                        <a:rPr kumimoji="0" lang="en-GB" sz="1100" u="none" strike="noStrike" kern="1200" baseline="0" dirty="0" smtClean="0"/>
                        <a:t>The learner will:</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00" u="none" strike="noStrike" kern="1200" baseline="0" dirty="0" smtClean="0"/>
                        <a:t>Pass </a:t>
                      </a:r>
                    </a:p>
                    <a:p>
                      <a:r>
                        <a:rPr kumimoji="0" lang="en-GB" sz="1100" u="none" strike="noStrike" kern="1200" baseline="0" dirty="0" smtClean="0"/>
                        <a:t>The assessment criteria are the pass requirements for this unit. </a:t>
                      </a:r>
                    </a:p>
                    <a:p>
                      <a:r>
                        <a:rPr kumimoji="0" lang="en-GB" sz="1100" u="none" strike="noStrike" kern="1200" baseline="0" dirty="0" smtClean="0"/>
                        <a:t>The learner can: </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100" u="none" strike="noStrike" kern="1200" baseline="0" dirty="0" smtClean="0"/>
                        <a:t>Merit </a:t>
                      </a:r>
                    </a:p>
                    <a:p>
                      <a:r>
                        <a:rPr kumimoji="0" lang="en-GB" sz="1100" u="none" strike="noStrike" kern="1200" baseline="0" dirty="0" smtClean="0"/>
                        <a:t>For merit the evidence must show that, in addition to the pass criteria, the learner is able to: </a:t>
                      </a:r>
                      <a:endParaRPr kumimoji="0" lang="en-GB" sz="1100" b="0" i="0" u="none" strike="noStrike" kern="1200" baseline="0" dirty="0" smtClean="0">
                        <a:solidFill>
                          <a:schemeClr val="lt1"/>
                        </a:solidFill>
                        <a:latin typeface="+mn-lt"/>
                        <a:ea typeface="+mn-ea"/>
                        <a:cs typeface="+mn-cs"/>
                      </a:endParaRPr>
                    </a:p>
                  </a:txBody>
                  <a:tcPr/>
                </a:tc>
                <a:tc>
                  <a:txBody>
                    <a:bodyPr/>
                    <a:lstStyle/>
                    <a:p>
                      <a:r>
                        <a:rPr kumimoji="0" lang="en-GB" sz="1100" u="none" strike="noStrike" kern="1200" baseline="0" dirty="0" smtClean="0"/>
                        <a:t>Distinction </a:t>
                      </a:r>
                    </a:p>
                    <a:p>
                      <a:r>
                        <a:rPr kumimoji="0" lang="en-GB" sz="1100" u="none" strike="noStrike" kern="1200" baseline="0" dirty="0" smtClean="0"/>
                        <a:t>For distinction the evidence must show that, in addition to the pass and merit criteria, the learner is able to: </a:t>
                      </a:r>
                      <a:endParaRPr kumimoji="0" lang="en-GB" sz="1100" b="0" i="0" u="none" strike="noStrike" kern="1200" baseline="0" dirty="0" smtClean="0">
                        <a:solidFill>
                          <a:schemeClr val="lt1"/>
                        </a:solidFill>
                        <a:latin typeface="+mn-lt"/>
                        <a:ea typeface="+mn-ea"/>
                        <a:cs typeface="+mn-cs"/>
                      </a:endParaRPr>
                    </a:p>
                  </a:txBody>
                  <a:tcPr/>
                </a:tc>
              </a:tr>
              <a:tr h="604867">
                <a:tc>
                  <a:txBody>
                    <a:bodyPr/>
                    <a:lstStyle/>
                    <a:p>
                      <a:r>
                        <a:rPr lang="en-GB" sz="1200" dirty="0" smtClean="0"/>
                        <a:t>1</a:t>
                      </a:r>
                      <a:endParaRPr lang="en-GB" sz="1200" dirty="0"/>
                    </a:p>
                  </a:txBody>
                  <a:tcPr/>
                </a:tc>
                <a:tc>
                  <a:txBody>
                    <a:bodyPr/>
                    <a:lstStyle/>
                    <a:p>
                      <a:r>
                        <a:rPr kumimoji="0" lang="en-GB" sz="1200" u="none" strike="noStrike" kern="1200" baseline="0" dirty="0" smtClean="0"/>
                        <a:t>Know the technologies required for an e-commerce system </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P1</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Describe the technologies required for e-commerce </a:t>
                      </a:r>
                      <a:endParaRPr kumimoji="0" lang="en-GB" sz="1200" b="0" i="0" u="none" strike="noStrike" kern="1200" baseline="0" dirty="0" smtClean="0">
                        <a:solidFill>
                          <a:schemeClr val="dk1"/>
                        </a:solidFill>
                        <a:latin typeface="+mn-lt"/>
                        <a:ea typeface="+mn-ea"/>
                        <a:cs typeface="+mn-cs"/>
                      </a:endParaRPr>
                    </a:p>
                  </a:txBody>
                  <a:tcPr/>
                </a:tc>
                <a:tc>
                  <a:txBody>
                    <a:bodyPr/>
                    <a:lstStyle/>
                    <a:p>
                      <a:endParaRPr kumimoji="0" lang="en-GB" sz="18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r>
              <a:tr h="777686">
                <a:tc>
                  <a:txBody>
                    <a:bodyPr/>
                    <a:lstStyle/>
                    <a:p>
                      <a:r>
                        <a:rPr lang="en-GB" sz="1200" dirty="0" smtClean="0"/>
                        <a:t>2</a:t>
                      </a:r>
                      <a:endParaRPr lang="en-GB" sz="1200" dirty="0"/>
                    </a:p>
                  </a:txBody>
                  <a:tcPr>
                    <a:solidFill>
                      <a:srgbClr val="FFC000"/>
                    </a:solidFill>
                  </a:tcPr>
                </a:tc>
                <a:tc>
                  <a:txBody>
                    <a:bodyPr/>
                    <a:lstStyle/>
                    <a:p>
                      <a:r>
                        <a:rPr kumimoji="0" lang="en-GB" sz="1200" u="none" strike="noStrike" kern="1200" baseline="0" dirty="0" smtClean="0"/>
                        <a:t>Understand the impact of e-commerce on organisations </a:t>
                      </a:r>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lang="en-GB" sz="1200" dirty="0" smtClean="0"/>
                        <a:t>P2</a:t>
                      </a:r>
                      <a:endParaRPr lang="en-GB" sz="12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the impact of introducing an e-commerce system to an organisation </a:t>
                      </a:r>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kumimoji="0" lang="en-GB" sz="1200" u="none" strike="noStrike" kern="1200" baseline="0" dirty="0" smtClean="0"/>
                        <a:t>M1 - Describe how organisations promote their business using e-commerce </a:t>
                      </a:r>
                      <a:endParaRPr kumimoji="0" lang="en-GB" sz="1200" b="0" i="0" u="none" strike="noStrike" kern="1200" baseline="0" dirty="0">
                        <a:solidFill>
                          <a:schemeClr val="dk1"/>
                        </a:solidFill>
                        <a:latin typeface="+mn-lt"/>
                        <a:ea typeface="+mn-ea"/>
                        <a:cs typeface="+mn-cs"/>
                      </a:endParaRPr>
                    </a:p>
                  </a:txBody>
                  <a:tcPr>
                    <a:solidFill>
                      <a:srgbClr val="FFC000"/>
                    </a:solidFill>
                  </a:tcPr>
                </a:tc>
                <a:tc>
                  <a:txBody>
                    <a:bodyPr/>
                    <a:lstStyle/>
                    <a:p>
                      <a:endParaRPr kumimoji="0" lang="en-GB" sz="1200" b="0" i="0" u="none" strike="noStrike" kern="1200" baseline="0" dirty="0" smtClean="0">
                        <a:solidFill>
                          <a:schemeClr val="dk1"/>
                        </a:solidFill>
                        <a:latin typeface="+mn-lt"/>
                        <a:ea typeface="+mn-ea"/>
                        <a:cs typeface="+mn-cs"/>
                      </a:endParaRPr>
                    </a:p>
                  </a:txBody>
                  <a:tcPr>
                    <a:solidFill>
                      <a:srgbClr val="FFC000"/>
                    </a:solidFill>
                  </a:tcPr>
                </a:tc>
              </a:tr>
              <a:tr h="777686">
                <a:tc>
                  <a:txBody>
                    <a:bodyPr/>
                    <a:lstStyle/>
                    <a:p>
                      <a:r>
                        <a:rPr lang="en-GB" sz="1200" dirty="0" smtClean="0"/>
                        <a:t>3</a:t>
                      </a:r>
                      <a:endParaRPr lang="en-GB" sz="1200" dirty="0"/>
                    </a:p>
                  </a:txBody>
                  <a:tcPr/>
                </a:tc>
                <a:tc>
                  <a:txBody>
                    <a:bodyPr/>
                    <a:lstStyle/>
                    <a:p>
                      <a:r>
                        <a:rPr kumimoji="0" lang="en-GB" sz="1200" u="none" strike="noStrike" kern="1200" baseline="0" dirty="0" smtClean="0"/>
                        <a:t>Understand the effects of e-commerce on society </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P3</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the potential risks to an organisation of committing to an e-commerce system </a:t>
                      </a:r>
                      <a:endParaRPr kumimoji="0" lang="en-GB" sz="1200" b="0" i="0" u="none" strike="noStrike" kern="1200" baseline="0" dirty="0" smtClean="0">
                        <a:solidFill>
                          <a:schemeClr val="dk1"/>
                        </a:solidFill>
                        <a:latin typeface="+mn-lt"/>
                        <a:ea typeface="+mn-ea"/>
                        <a:cs typeface="+mn-cs"/>
                      </a:endParaRPr>
                    </a:p>
                  </a:txBody>
                  <a:tcPr/>
                </a:tc>
                <a:tc>
                  <a:txBody>
                    <a:bodyPr/>
                    <a:lstStyle/>
                    <a:p>
                      <a:r>
                        <a:rPr kumimoji="0" lang="en-GB" sz="1200" u="none" strike="noStrike" kern="1200" baseline="0" dirty="0" smtClean="0"/>
                        <a:t>M2 - Explain solutions for the potential risks of using e-commerce </a:t>
                      </a:r>
                      <a:endParaRPr kumimoji="0" lang="en-GB" sz="12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r>
              <a:tr h="432048">
                <a:tc rowSpan="3">
                  <a:txBody>
                    <a:bodyPr/>
                    <a:lstStyle/>
                    <a:p>
                      <a:r>
                        <a:rPr lang="en-GB" sz="1200" dirty="0" smtClean="0"/>
                        <a:t>4</a:t>
                      </a:r>
                      <a:endParaRPr lang="en-GB" sz="1200" dirty="0"/>
                    </a:p>
                  </a:txBody>
                  <a:tcPr/>
                </a:tc>
                <a:tc rowSpan="3">
                  <a:txBody>
                    <a:bodyPr/>
                    <a:lstStyle/>
                    <a:p>
                      <a:r>
                        <a:rPr kumimoji="0" lang="en-GB" sz="1200" u="none" strike="noStrike" kern="1200" baseline="0" dirty="0" smtClean="0"/>
                        <a:t>Be able to plan e-commerce strategies </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P4</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Review the regulations governing e-commerce </a:t>
                      </a:r>
                      <a:endParaRPr kumimoji="0" lang="en-GB" sz="1200" b="0" i="0" u="none" strike="noStrike" kern="1200" baseline="0" dirty="0" smtClean="0">
                        <a:solidFill>
                          <a:schemeClr val="dk1"/>
                        </a:solidFill>
                        <a:latin typeface="+mn-lt"/>
                        <a:ea typeface="+mn-ea"/>
                        <a:cs typeface="+mn-cs"/>
                      </a:endParaRPr>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r>
              <a:tr h="777686">
                <a:tc vMerge="1">
                  <a:txBody>
                    <a:bodyPr/>
                    <a:lstStyle/>
                    <a:p>
                      <a:endParaRPr lang="en-GB"/>
                    </a:p>
                  </a:txBody>
                  <a:tcPr/>
                </a:tc>
                <a:tc vMerge="1">
                  <a:txBody>
                    <a:bodyPr/>
                    <a:lstStyle/>
                    <a:p>
                      <a:endParaRPr lang="en-GB"/>
                    </a:p>
                  </a:txBody>
                  <a:tcPr/>
                </a:tc>
                <a:tc>
                  <a:txBody>
                    <a:bodyPr/>
                    <a:lstStyle/>
                    <a:p>
                      <a:r>
                        <a:rPr lang="en-GB" sz="1200" dirty="0" smtClean="0"/>
                        <a:t>P5</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Examine the social implications of e-commerce on society </a:t>
                      </a:r>
                      <a:endParaRPr kumimoji="0" lang="en-GB" sz="12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c>
                  <a:txBody>
                    <a:bodyPr/>
                    <a:lstStyle/>
                    <a:p>
                      <a:r>
                        <a:rPr kumimoji="0" lang="en-GB" sz="1200" u="none" strike="noStrike" kern="1200" baseline="0" dirty="0" smtClean="0"/>
                        <a:t>D1 - Compare the benefits and drawbacks of e-commerce to an</a:t>
                      </a:r>
                    </a:p>
                    <a:p>
                      <a:r>
                        <a:rPr kumimoji="0" lang="en-GB" sz="1200" u="none" strike="noStrike" kern="1200" baseline="0" dirty="0" smtClean="0"/>
                        <a:t>Organisation</a:t>
                      </a:r>
                      <a:endParaRPr kumimoji="0" lang="en-GB" sz="1200" b="0" i="0" u="none" strike="noStrike" kern="1200" baseline="0" dirty="0" smtClean="0">
                        <a:solidFill>
                          <a:schemeClr val="dk1"/>
                        </a:solidFill>
                        <a:latin typeface="+mn-lt"/>
                        <a:ea typeface="+mn-ea"/>
                        <a:cs typeface="+mn-cs"/>
                      </a:endParaRPr>
                    </a:p>
                  </a:txBody>
                  <a:tcPr/>
                </a:tc>
              </a:tr>
              <a:tr h="777686">
                <a:tc vMerge="1">
                  <a:txBody>
                    <a:bodyPr/>
                    <a:lstStyle/>
                    <a:p>
                      <a:endParaRPr lang="en-GB"/>
                    </a:p>
                  </a:txBody>
                  <a:tcPr/>
                </a:tc>
                <a:tc vMerge="1">
                  <a:txBody>
                    <a:bodyPr/>
                    <a:lstStyle/>
                    <a:p>
                      <a:endParaRPr lang="en-GB"/>
                    </a:p>
                  </a:txBody>
                  <a:tcPr/>
                </a:tc>
                <a:tc>
                  <a:txBody>
                    <a:bodyPr/>
                    <a:lstStyle/>
                    <a:p>
                      <a:r>
                        <a:rPr lang="en-GB" sz="1200" dirty="0" smtClean="0"/>
                        <a:t>P6</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Plan an e-commerce strategy </a:t>
                      </a:r>
                      <a:endParaRPr lang="en-GB" sz="1000" dirty="0" smtClean="0"/>
                    </a:p>
                  </a:txBody>
                  <a:tcPr/>
                </a:tc>
                <a:tc>
                  <a:txBody>
                    <a:bodyPr/>
                    <a:lstStyle/>
                    <a:p>
                      <a:r>
                        <a:rPr kumimoji="0" lang="en-GB" sz="1200" u="none" strike="noStrike" kern="1200" baseline="0" dirty="0" smtClean="0"/>
                        <a:t>M3 - Provide annotated planning documentation for your e-commerce strategy </a:t>
                      </a:r>
                      <a:endParaRPr kumimoji="0" lang="en-GB" sz="1200" b="0" i="0" u="none" strike="noStrike" kern="1200" baseline="0" dirty="0">
                        <a:solidFill>
                          <a:schemeClr val="dk1"/>
                        </a:solidFill>
                        <a:latin typeface="+mn-lt"/>
                        <a:ea typeface="+mn-ea"/>
                        <a:cs typeface="+mn-cs"/>
                      </a:endParaRPr>
                    </a:p>
                  </a:txBody>
                  <a:tcPr/>
                </a:tc>
                <a:tc>
                  <a:txBody>
                    <a:bodyPr/>
                    <a:lstStyle/>
                    <a:p>
                      <a:r>
                        <a:rPr lang="en-GB" sz="1200" dirty="0" smtClean="0"/>
                        <a:t>D2</a:t>
                      </a:r>
                      <a:r>
                        <a:rPr lang="en-GB" sz="1200" baseline="0" dirty="0" smtClean="0"/>
                        <a:t> - E</a:t>
                      </a:r>
                      <a:r>
                        <a:rPr lang="en-GB" sz="1200" dirty="0" smtClean="0"/>
                        <a:t>valuate your</a:t>
                      </a:r>
                    </a:p>
                    <a:p>
                      <a:r>
                        <a:rPr lang="en-GB" sz="1200" dirty="0" smtClean="0"/>
                        <a:t>e-commerce strategy</a:t>
                      </a:r>
                      <a:endParaRPr lang="en-GB" sz="1200" dirty="0"/>
                    </a:p>
                  </a:txBody>
                  <a:tcPr/>
                </a:tc>
              </a:tr>
            </a:tbl>
          </a:graphicData>
        </a:graphic>
      </p:graphicFrame>
      <p:sp>
        <p:nvSpPr>
          <p:cNvPr id="3" name="Title 2"/>
          <p:cNvSpPr>
            <a:spLocks noGrp="1"/>
          </p:cNvSpPr>
          <p:nvPr>
            <p:ph type="title"/>
          </p:nvPr>
        </p:nvSpPr>
        <p:spPr>
          <a:xfrm>
            <a:off x="230832" y="44624"/>
            <a:ext cx="8733656" cy="792088"/>
          </a:xfrm>
        </p:spPr>
        <p:txBody>
          <a:bodyPr/>
          <a:lstStyle/>
          <a:p>
            <a:r>
              <a:rPr lang="en-GB" dirty="0" smtClean="0"/>
              <a:t>LO2 -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3"/>
          <p:cNvSpPr>
            <a:spLocks noGrp="1" noChangeArrowheads="1"/>
          </p:cNvSpPr>
          <p:nvPr>
            <p:ph idx="1"/>
          </p:nvPr>
        </p:nvSpPr>
        <p:spPr>
          <a:xfrm>
            <a:off x="251520" y="1052736"/>
            <a:ext cx="8640960" cy="5400600"/>
          </a:xfrm>
        </p:spPr>
        <p:txBody>
          <a:bodyPr>
            <a:normAutofit fontScale="92500" lnSpcReduction="10000"/>
          </a:bodyPr>
          <a:lstStyle/>
          <a:p>
            <a:pPr marL="0" indent="0" eaLnBrk="1" hangingPunct="1">
              <a:buNone/>
            </a:pPr>
            <a:r>
              <a:rPr lang="en-GB" sz="2400" dirty="0" smtClean="0"/>
              <a:t>An organisations </a:t>
            </a:r>
            <a:r>
              <a:rPr lang="en-GB" sz="2400" b="1" dirty="0" smtClean="0"/>
              <a:t>intranet</a:t>
            </a:r>
            <a:r>
              <a:rPr lang="en-GB" sz="2400" dirty="0" smtClean="0"/>
              <a:t> is a private network for use by personnel within the company.</a:t>
            </a:r>
          </a:p>
          <a:p>
            <a:pPr eaLnBrk="1" hangingPunct="1"/>
            <a:r>
              <a:rPr lang="en-GB" sz="2400" dirty="0" smtClean="0"/>
              <a:t>This can be used to perform many internal processes such as:</a:t>
            </a:r>
          </a:p>
          <a:p>
            <a:pPr lvl="1" eaLnBrk="1" hangingPunct="1"/>
            <a:r>
              <a:rPr lang="en-GB" sz="2000" dirty="0" smtClean="0"/>
              <a:t>Meetings arranging</a:t>
            </a:r>
          </a:p>
          <a:p>
            <a:pPr lvl="1" eaLnBrk="1" hangingPunct="1"/>
            <a:r>
              <a:rPr lang="en-GB" sz="2000" dirty="0" smtClean="0"/>
              <a:t>Meeting conducting via webcams</a:t>
            </a:r>
          </a:p>
          <a:p>
            <a:pPr lvl="1" eaLnBrk="1" hangingPunct="1"/>
            <a:r>
              <a:rPr lang="en-GB" sz="2000" dirty="0" smtClean="0"/>
              <a:t>Bulletin boards</a:t>
            </a:r>
          </a:p>
          <a:p>
            <a:pPr lvl="1" eaLnBrk="1" hangingPunct="1"/>
            <a:r>
              <a:rPr lang="en-GB" sz="2000" dirty="0" smtClean="0"/>
              <a:t>Information dissemination</a:t>
            </a:r>
          </a:p>
          <a:p>
            <a:pPr lvl="1" eaLnBrk="1" hangingPunct="1"/>
            <a:r>
              <a:rPr lang="en-GB" sz="2000" dirty="0" smtClean="0"/>
              <a:t>Email</a:t>
            </a:r>
          </a:p>
          <a:p>
            <a:pPr lvl="1" eaLnBrk="1" hangingPunct="1"/>
            <a:r>
              <a:rPr lang="en-GB" sz="2000" dirty="0" err="1" smtClean="0"/>
              <a:t>Workshifts</a:t>
            </a:r>
            <a:endParaRPr lang="en-GB" sz="2000" dirty="0" smtClean="0"/>
          </a:p>
          <a:p>
            <a:pPr lvl="1" eaLnBrk="1" hangingPunct="1"/>
            <a:r>
              <a:rPr lang="en-GB" sz="2000" dirty="0" smtClean="0"/>
              <a:t>Instant </a:t>
            </a:r>
            <a:r>
              <a:rPr lang="en-GB" sz="2000" dirty="0" err="1" smtClean="0"/>
              <a:t>messenging</a:t>
            </a:r>
            <a:endParaRPr lang="en-GB" sz="2000" dirty="0" smtClean="0"/>
          </a:p>
          <a:p>
            <a:pPr marL="0" indent="0">
              <a:buNone/>
              <a:defRPr/>
            </a:pPr>
            <a:r>
              <a:rPr lang="en-US" sz="2400" dirty="0"/>
              <a:t>The </a:t>
            </a:r>
            <a:r>
              <a:rPr lang="en-US" sz="2400" b="1" dirty="0"/>
              <a:t>extranet</a:t>
            </a:r>
            <a:r>
              <a:rPr lang="en-US" sz="2400" dirty="0"/>
              <a:t> is the part of a company or </a:t>
            </a:r>
            <a:r>
              <a:rPr lang="en-US" sz="2400" dirty="0" err="1"/>
              <a:t>organisation's</a:t>
            </a:r>
            <a:r>
              <a:rPr lang="en-US" sz="2400" dirty="0"/>
              <a:t> internal computer network which is available to outside users.</a:t>
            </a:r>
          </a:p>
          <a:p>
            <a:pPr lvl="1">
              <a:defRPr/>
            </a:pPr>
            <a:r>
              <a:rPr lang="en-GB" sz="2000" dirty="0"/>
              <a:t>Mobile users access data (</a:t>
            </a:r>
            <a:r>
              <a:rPr lang="en-GB" sz="2000" dirty="0" err="1"/>
              <a:t>ie</a:t>
            </a:r>
            <a:r>
              <a:rPr lang="en-GB" sz="2000" dirty="0"/>
              <a:t> sales staff)</a:t>
            </a:r>
            <a:endParaRPr lang="en-US" sz="2000" dirty="0"/>
          </a:p>
          <a:p>
            <a:pPr lvl="1">
              <a:defRPr/>
            </a:pPr>
            <a:r>
              <a:rPr lang="en-GB" sz="2000" dirty="0"/>
              <a:t>Selling goods and services to the public or other businesses (acting as suppliers)</a:t>
            </a:r>
            <a:endParaRPr lang="en-US" sz="2000" dirty="0"/>
          </a:p>
          <a:p>
            <a:pPr lvl="1">
              <a:defRPr/>
            </a:pPr>
            <a:r>
              <a:rPr lang="en-GB" sz="2000" dirty="0"/>
              <a:t>Communicating (via email, websites)</a:t>
            </a:r>
          </a:p>
          <a:p>
            <a:pPr lvl="1">
              <a:defRPr/>
            </a:pPr>
            <a:endParaRPr lang="en-GB" sz="2000" dirty="0"/>
          </a:p>
          <a:p>
            <a:pPr lvl="1">
              <a:defRPr/>
            </a:pPr>
            <a:endParaRPr lang="en-US" sz="2000" dirty="0"/>
          </a:p>
          <a:p>
            <a:pPr lvl="1" eaLnBrk="1" hangingPunct="1"/>
            <a:endParaRPr lang="en-GB" sz="2000" dirty="0" smtClean="0"/>
          </a:p>
          <a:p>
            <a:pPr lvl="1" eaLnBrk="1" hangingPunct="1"/>
            <a:endParaRPr lang="en-GB" sz="2000" dirty="0" smtClean="0"/>
          </a:p>
          <a:p>
            <a:pPr eaLnBrk="1" hangingPunct="1"/>
            <a:endParaRPr lang="en-GB" sz="2400" dirty="0" smtClean="0"/>
          </a:p>
          <a:p>
            <a:pPr eaLnBrk="1" hangingPunct="1"/>
            <a:endParaRPr lang="en-GB" sz="2400" dirty="0" smtClean="0"/>
          </a:p>
        </p:txBody>
      </p:sp>
      <p:sp>
        <p:nvSpPr>
          <p:cNvPr id="5" name="Rectangle 2"/>
          <p:cNvSpPr txBox="1">
            <a:spLocks noChangeArrowheads="1"/>
          </p:cNvSpPr>
          <p:nvPr/>
        </p:nvSpPr>
        <p:spPr>
          <a:xfrm>
            <a:off x="251520" y="214860"/>
            <a:ext cx="8640960" cy="83787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smtClean="0"/>
              <a:t>P2.5 - The impact of e-commerce –Functionality</a:t>
            </a:r>
            <a:endParaRPr lang="en-GB" sz="2800" dirty="0" smtClean="0"/>
          </a:p>
        </p:txBody>
      </p:sp>
    </p:spTree>
    <p:extLst>
      <p:ext uri="{BB962C8B-B14F-4D97-AF65-F5344CB8AC3E}">
        <p14:creationId xmlns:p14="http://schemas.microsoft.com/office/powerpoint/2010/main" val="17368012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3"/>
          <p:cNvSpPr>
            <a:spLocks noGrp="1" noChangeArrowheads="1"/>
          </p:cNvSpPr>
          <p:nvPr>
            <p:ph idx="1"/>
          </p:nvPr>
        </p:nvSpPr>
        <p:spPr>
          <a:xfrm>
            <a:off x="200024" y="1052736"/>
            <a:ext cx="8692455" cy="4464496"/>
          </a:xfrm>
        </p:spPr>
        <p:txBody>
          <a:bodyPr>
            <a:normAutofit fontScale="92500" lnSpcReduction="20000"/>
          </a:bodyPr>
          <a:lstStyle/>
          <a:p>
            <a:pPr marL="0" indent="0" eaLnBrk="1" hangingPunct="1">
              <a:buNone/>
            </a:pPr>
            <a:r>
              <a:rPr lang="en-GB" sz="2800" dirty="0" smtClean="0"/>
              <a:t>Email has revolutionised the way online organisations operate and communicate not only with customers but also suppliers.  Email can be used in many different ways some examples are:</a:t>
            </a:r>
          </a:p>
          <a:p>
            <a:pPr lvl="1" eaLnBrk="1" hangingPunct="1"/>
            <a:r>
              <a:rPr lang="en-GB" sz="2400" dirty="0" smtClean="0"/>
              <a:t>Emails can be sent to confirm orders placed, when it has been dispatched or if there are any problems.</a:t>
            </a:r>
          </a:p>
          <a:p>
            <a:pPr lvl="1" eaLnBrk="1" hangingPunct="1"/>
            <a:r>
              <a:rPr lang="en-GB" sz="2400" dirty="0" smtClean="0"/>
              <a:t>Promotions and newsletters</a:t>
            </a:r>
          </a:p>
          <a:p>
            <a:pPr lvl="1" eaLnBrk="1" hangingPunct="1"/>
            <a:r>
              <a:rPr lang="en-GB" sz="2400" dirty="0" smtClean="0"/>
              <a:t>Questionnaires</a:t>
            </a:r>
          </a:p>
          <a:p>
            <a:pPr lvl="1" eaLnBrk="1" hangingPunct="1"/>
            <a:r>
              <a:rPr lang="en-GB" sz="2400" dirty="0" smtClean="0"/>
              <a:t>Customer service issues</a:t>
            </a:r>
          </a:p>
          <a:p>
            <a:pPr lvl="1" eaLnBrk="1" hangingPunct="1"/>
            <a:r>
              <a:rPr lang="en-GB" sz="2400" dirty="0" smtClean="0"/>
              <a:t>After sales support</a:t>
            </a:r>
          </a:p>
          <a:p>
            <a:pPr lvl="1" eaLnBrk="1" hangingPunct="1"/>
            <a:r>
              <a:rPr lang="en-GB" sz="2400" dirty="0" smtClean="0"/>
              <a:t>And many others….</a:t>
            </a:r>
          </a:p>
          <a:p>
            <a:pPr marL="393192" lvl="1" indent="0" eaLnBrk="1" hangingPunct="1">
              <a:buNone/>
            </a:pPr>
            <a:r>
              <a:rPr lang="en-GB" sz="2400" b="1" dirty="0" smtClean="0"/>
              <a:t>P2.5 </a:t>
            </a:r>
            <a:r>
              <a:rPr lang="en-GB" sz="2400" b="1" dirty="0"/>
              <a:t>- Task </a:t>
            </a:r>
            <a:r>
              <a:rPr lang="en-GB" sz="2400" b="1" dirty="0" smtClean="0"/>
              <a:t>5 </a:t>
            </a:r>
            <a:r>
              <a:rPr lang="en-GB" sz="2400" b="1" dirty="0"/>
              <a:t>– </a:t>
            </a:r>
            <a:r>
              <a:rPr lang="en-GB" sz="2400" dirty="0"/>
              <a:t>Describe with examples the benefits to a business in terms of </a:t>
            </a:r>
            <a:r>
              <a:rPr lang="en-GB" sz="2400" dirty="0" smtClean="0"/>
              <a:t>supporting Business Functions </a:t>
            </a:r>
            <a:r>
              <a:rPr lang="en-GB" sz="2400" dirty="0"/>
              <a:t>in regards to an e-commerce strategy.</a:t>
            </a:r>
          </a:p>
          <a:p>
            <a:pPr marL="393192" lvl="1" indent="0" eaLnBrk="1" hangingPunct="1">
              <a:buNone/>
            </a:pPr>
            <a:endParaRPr lang="en-GB" sz="2400" dirty="0" smtClean="0"/>
          </a:p>
        </p:txBody>
      </p:sp>
      <p:sp>
        <p:nvSpPr>
          <p:cNvPr id="5" name="Rectangle 2"/>
          <p:cNvSpPr txBox="1">
            <a:spLocks noChangeArrowheads="1"/>
          </p:cNvSpPr>
          <p:nvPr/>
        </p:nvSpPr>
        <p:spPr>
          <a:xfrm>
            <a:off x="251520" y="214860"/>
            <a:ext cx="8640960" cy="83787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smtClean="0"/>
              <a:t>P2.5 - The impact of e-commerce –Functionality</a:t>
            </a:r>
            <a:endParaRPr lang="en-GB" sz="2800" dirty="0" smtClean="0"/>
          </a:p>
        </p:txBody>
      </p:sp>
      <p:graphicFrame>
        <p:nvGraphicFramePr>
          <p:cNvPr id="3" name="Table 2"/>
          <p:cNvGraphicFramePr>
            <a:graphicFrameLocks noGrp="1"/>
          </p:cNvGraphicFramePr>
          <p:nvPr>
            <p:extLst>
              <p:ext uri="{D42A27DB-BD31-4B8C-83A1-F6EECF244321}">
                <p14:modId xmlns:p14="http://schemas.microsoft.com/office/powerpoint/2010/main" val="2139266372"/>
              </p:ext>
            </p:extLst>
          </p:nvPr>
        </p:nvGraphicFramePr>
        <p:xfrm>
          <a:off x="179512" y="5531192"/>
          <a:ext cx="8784976" cy="706120"/>
        </p:xfrm>
        <a:graphic>
          <a:graphicData uri="http://schemas.openxmlformats.org/drawingml/2006/table">
            <a:tbl>
              <a:tblPr firstRow="1" bandRow="1">
                <a:tableStyleId>{5C22544A-7EE6-4342-B048-85BDC9FD1C3A}</a:tableStyleId>
              </a:tblPr>
              <a:tblGrid>
                <a:gridCol w="1756995"/>
                <a:gridCol w="2412145"/>
                <a:gridCol w="2010122"/>
                <a:gridCol w="1191183"/>
                <a:gridCol w="1414531"/>
              </a:tblGrid>
              <a:tr h="149736">
                <a:tc>
                  <a:txBody>
                    <a:bodyPr/>
                    <a:lstStyle/>
                    <a:p>
                      <a:r>
                        <a:rPr lang="en-GB" sz="1600" b="1" dirty="0" smtClean="0"/>
                        <a:t>Procurement</a:t>
                      </a:r>
                      <a:endParaRPr lang="en-GB" sz="16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dirty="0" smtClean="0"/>
                        <a:t>Online sales</a:t>
                      </a:r>
                      <a:r>
                        <a:rPr lang="en-GB" sz="1600" b="1" baseline="0" dirty="0" smtClean="0"/>
                        <a:t> </a:t>
                      </a:r>
                      <a:r>
                        <a:rPr lang="en-GB" sz="1600" b="1" dirty="0" smtClean="0"/>
                        <a:t>presence </a:t>
                      </a:r>
                    </a:p>
                  </a:txBody>
                  <a:tcPr/>
                </a:tc>
                <a:tc>
                  <a:txBody>
                    <a:bodyPr/>
                    <a:lstStyle/>
                    <a:p>
                      <a:r>
                        <a:rPr lang="en-GB" sz="1600" b="1" dirty="0" smtClean="0"/>
                        <a:t>Customer Service</a:t>
                      </a:r>
                      <a:endParaRPr lang="en-GB" sz="1600" b="1" dirty="0"/>
                    </a:p>
                  </a:txBody>
                  <a:tcPr/>
                </a:tc>
                <a:tc>
                  <a:txBody>
                    <a:bodyPr/>
                    <a:lstStyle/>
                    <a:p>
                      <a:r>
                        <a:rPr lang="en-GB" sz="1600" b="1" dirty="0" smtClean="0"/>
                        <a:t>Research</a:t>
                      </a:r>
                      <a:endParaRPr lang="en-GB" sz="1600" b="1" dirty="0"/>
                    </a:p>
                  </a:txBody>
                  <a:tcPr/>
                </a:tc>
                <a:tc>
                  <a:txBody>
                    <a:bodyPr/>
                    <a:lstStyle/>
                    <a:p>
                      <a:r>
                        <a:rPr lang="en-GB" sz="1600" b="1" dirty="0" smtClean="0"/>
                        <a:t>Promotions</a:t>
                      </a:r>
                      <a:endParaRPr lang="en-GB" sz="1600" b="1" dirty="0"/>
                    </a:p>
                  </a:txBody>
                  <a:tcPr/>
                </a:tc>
              </a:tr>
              <a:tr h="370840">
                <a:tc>
                  <a:txBody>
                    <a:bodyPr/>
                    <a:lstStyle/>
                    <a:p>
                      <a:r>
                        <a:rPr lang="en-GB" sz="1600" b="1" dirty="0" smtClean="0"/>
                        <a:t>Public Relations</a:t>
                      </a:r>
                      <a:endParaRPr lang="en-GB" sz="1600" b="1" dirty="0"/>
                    </a:p>
                  </a:txBody>
                  <a:tcPr/>
                </a:tc>
                <a:tc>
                  <a:txBody>
                    <a:bodyPr/>
                    <a:lstStyle/>
                    <a:p>
                      <a:r>
                        <a:rPr lang="en-GB" sz="1600" b="1" dirty="0" smtClean="0"/>
                        <a:t>Providing Information</a:t>
                      </a:r>
                      <a:endParaRPr lang="en-GB" sz="1600" b="1" dirty="0"/>
                    </a:p>
                  </a:txBody>
                  <a:tcPr/>
                </a:tc>
                <a:tc>
                  <a:txBody>
                    <a:bodyPr/>
                    <a:lstStyle/>
                    <a:p>
                      <a:r>
                        <a:rPr lang="en-GB" sz="1600" b="1" dirty="0" smtClean="0"/>
                        <a:t>Communications</a:t>
                      </a:r>
                      <a:endParaRPr lang="en-GB" sz="1600" b="1" dirty="0"/>
                    </a:p>
                  </a:txBody>
                  <a:tcPr/>
                </a:tc>
                <a:tc>
                  <a:txBody>
                    <a:bodyPr/>
                    <a:lstStyle/>
                    <a:p>
                      <a:r>
                        <a:rPr lang="en-GB" sz="1600" b="1" dirty="0" smtClean="0"/>
                        <a:t>Intranet</a:t>
                      </a:r>
                      <a:endParaRPr lang="en-GB" sz="1600" b="1" dirty="0"/>
                    </a:p>
                  </a:txBody>
                  <a:tcPr/>
                </a:tc>
                <a:tc>
                  <a:txBody>
                    <a:bodyPr/>
                    <a:lstStyle/>
                    <a:p>
                      <a:r>
                        <a:rPr lang="en-GB" sz="1600" b="1" dirty="0" smtClean="0"/>
                        <a:t>Extranet</a:t>
                      </a:r>
                      <a:endParaRPr lang="en-GB" sz="1600" b="1" dirty="0"/>
                    </a:p>
                  </a:txBody>
                  <a:tcPr/>
                </a:tc>
              </a:tr>
            </a:tbl>
          </a:graphicData>
        </a:graphic>
      </p:graphicFrame>
    </p:spTree>
    <p:extLst>
      <p:ext uri="{BB962C8B-B14F-4D97-AF65-F5344CB8AC3E}">
        <p14:creationId xmlns:p14="http://schemas.microsoft.com/office/powerpoint/2010/main" val="11754526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112568"/>
          </a:xfrm>
        </p:spPr>
        <p:txBody>
          <a:bodyPr>
            <a:normAutofit fontScale="85000" lnSpcReduction="20000"/>
          </a:bodyPr>
          <a:lstStyle/>
          <a:p>
            <a:r>
              <a:rPr lang="en-GB" sz="2000" dirty="0" smtClean="0"/>
              <a:t>Not every company benefits from the Internet, with an online presence comes difficulties, technical, social and business implications that make the internet something else to have to deal with on a daily basis. These can be broken down into categories:</a:t>
            </a:r>
          </a:p>
          <a:p>
            <a:pPr lvl="1"/>
            <a:r>
              <a:rPr lang="en-GB" sz="2000" dirty="0" smtClean="0"/>
              <a:t>implications on site and delivery</a:t>
            </a:r>
          </a:p>
          <a:p>
            <a:pPr lvl="1"/>
            <a:r>
              <a:rPr lang="en-GB" sz="2000" dirty="0" smtClean="0"/>
              <a:t>Implications on the customer</a:t>
            </a:r>
          </a:p>
          <a:p>
            <a:pPr lvl="1"/>
            <a:r>
              <a:rPr lang="en-GB" sz="2000" dirty="0" smtClean="0"/>
              <a:t>Legal implications derived from an online or global presence.</a:t>
            </a:r>
          </a:p>
          <a:p>
            <a:r>
              <a:rPr lang="en-GB" sz="2000" b="1" dirty="0" smtClean="0"/>
              <a:t>Disadvantages </a:t>
            </a:r>
            <a:endParaRPr lang="en-GB" sz="2000" dirty="0" smtClean="0"/>
          </a:p>
          <a:p>
            <a:r>
              <a:rPr lang="en-GB" sz="2000" b="1" dirty="0" smtClean="0"/>
              <a:t>Product description maintenance </a:t>
            </a:r>
            <a:r>
              <a:rPr lang="en-GB" sz="2000" dirty="0" smtClean="0"/>
              <a:t>– When you see a tin of beans in a shop you know it is beans, you know the size, the shape, the picture. You can read what is on the tin, health, salt, calories, weight etc. you may not read it but it is there and it is legal. Online the description needs to be there too but there is a lot of work to put this information on the page. Think of how much information is on a tin and think about the difficulty in replicating this on a webpage.</a:t>
            </a:r>
          </a:p>
          <a:p>
            <a:r>
              <a:rPr lang="en-GB" sz="2000" b="1" dirty="0" smtClean="0"/>
              <a:t>Delivery costs and other issues </a:t>
            </a:r>
            <a:r>
              <a:rPr lang="en-GB" sz="2000" dirty="0" smtClean="0"/>
              <a:t>– People fear and hate the hidden extras, getting all the way to the checkout and realising the price is higher. Websites make this clear but not everyone pays attention. Online this is the added price necessary for this kind of business.</a:t>
            </a:r>
          </a:p>
          <a:p>
            <a:pPr marL="365760" lvl="1" indent="-256032">
              <a:spcBef>
                <a:spcPts val="400"/>
              </a:spcBef>
              <a:buSzPct val="68000"/>
              <a:buFont typeface="Wingdings 3"/>
              <a:buChar char=""/>
            </a:pPr>
            <a:r>
              <a:rPr lang="en-GB" sz="2000" b="1" dirty="0"/>
              <a:t>P2.6 - Task 6 – </a:t>
            </a:r>
            <a:r>
              <a:rPr lang="en-GB" sz="2000" dirty="0"/>
              <a:t>Describe with examples the negative Implications to a business in terms of </a:t>
            </a:r>
            <a:r>
              <a:rPr lang="en-GB" sz="2000" dirty="0" smtClean="0"/>
              <a:t>maintenance and hidden extras </a:t>
            </a:r>
            <a:r>
              <a:rPr lang="en-GB" sz="2000" dirty="0"/>
              <a:t>in regards to an e-commerce strategy and discuss solutions to these issues</a:t>
            </a:r>
            <a:r>
              <a:rPr lang="en-GB" sz="2000" dirty="0" smtClean="0"/>
              <a:t>.</a:t>
            </a:r>
            <a:endParaRPr lang="en-GB" sz="2000" dirty="0"/>
          </a:p>
        </p:txBody>
      </p:sp>
      <p:sp>
        <p:nvSpPr>
          <p:cNvPr id="3" name="Title 2"/>
          <p:cNvSpPr>
            <a:spLocks noGrp="1"/>
          </p:cNvSpPr>
          <p:nvPr>
            <p:ph type="title"/>
          </p:nvPr>
        </p:nvSpPr>
        <p:spPr/>
        <p:txBody>
          <a:bodyPr>
            <a:noAutofit/>
          </a:bodyPr>
          <a:lstStyle/>
          <a:p>
            <a:r>
              <a:rPr lang="en-GB" sz="2800" dirty="0" smtClean="0"/>
              <a:t>P2.6 </a:t>
            </a:r>
            <a:r>
              <a:rPr lang="en-GB" sz="2800" dirty="0"/>
              <a:t>- </a:t>
            </a:r>
            <a:r>
              <a:rPr lang="en-GB" sz="2800" dirty="0" smtClean="0"/>
              <a:t>The </a:t>
            </a:r>
            <a:r>
              <a:rPr lang="en-GB" sz="2800" dirty="0"/>
              <a:t>impact of </a:t>
            </a:r>
            <a:r>
              <a:rPr lang="en-GB" sz="2800" dirty="0" smtClean="0"/>
              <a:t>e-commerce - Implications</a:t>
            </a:r>
            <a:endParaRPr lang="en-GB" sz="2800" dirty="0"/>
          </a:p>
        </p:txBody>
      </p:sp>
      <p:graphicFrame>
        <p:nvGraphicFramePr>
          <p:cNvPr id="4" name="Table 3"/>
          <p:cNvGraphicFramePr>
            <a:graphicFrameLocks noGrp="1"/>
          </p:cNvGraphicFramePr>
          <p:nvPr>
            <p:extLst>
              <p:ext uri="{D42A27DB-BD31-4B8C-83A1-F6EECF244321}">
                <p14:modId xmlns:p14="http://schemas.microsoft.com/office/powerpoint/2010/main" val="1509598312"/>
              </p:ext>
            </p:extLst>
          </p:nvPr>
        </p:nvGraphicFramePr>
        <p:xfrm>
          <a:off x="539552" y="6021288"/>
          <a:ext cx="8208912" cy="370840"/>
        </p:xfrm>
        <a:graphic>
          <a:graphicData uri="http://schemas.openxmlformats.org/drawingml/2006/table">
            <a:tbl>
              <a:tblPr firstRow="1" bandRow="1">
                <a:tableStyleId>{5C22544A-7EE6-4342-B048-85BDC9FD1C3A}</a:tableStyleId>
              </a:tblPr>
              <a:tblGrid>
                <a:gridCol w="4032448"/>
                <a:gridCol w="4176464"/>
              </a:tblGrid>
              <a:tr h="370840">
                <a:tc>
                  <a:txBody>
                    <a:bodyPr/>
                    <a:lstStyle/>
                    <a:p>
                      <a:pPr algn="ctr"/>
                      <a:r>
                        <a:rPr lang="en-GB" sz="1800" b="1" dirty="0" smtClean="0"/>
                        <a:t>Product description maintenance </a:t>
                      </a:r>
                      <a:endParaRPr lang="en-GB" dirty="0"/>
                    </a:p>
                  </a:txBody>
                  <a:tcPr/>
                </a:tc>
                <a:tc>
                  <a:txBody>
                    <a:bodyPr/>
                    <a:lstStyle/>
                    <a:p>
                      <a:pPr algn="ctr"/>
                      <a:r>
                        <a:rPr lang="en-GB" sz="1800" b="1" dirty="0" smtClean="0"/>
                        <a:t>Delivery costs and other issues </a:t>
                      </a:r>
                      <a:endParaRPr lang="en-GB" dirty="0"/>
                    </a:p>
                  </a:txBody>
                  <a:tcPr/>
                </a:tc>
              </a:tr>
            </a:tbl>
          </a:graphicData>
        </a:graphic>
      </p:graphicFrame>
    </p:spTree>
    <p:extLst>
      <p:ext uri="{BB962C8B-B14F-4D97-AF65-F5344CB8AC3E}">
        <p14:creationId xmlns:p14="http://schemas.microsoft.com/office/powerpoint/2010/main" val="35231304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7"/>
            <a:ext cx="8712968" cy="5184576"/>
          </a:xfrm>
        </p:spPr>
        <p:txBody>
          <a:bodyPr>
            <a:noAutofit/>
          </a:bodyPr>
          <a:lstStyle/>
          <a:p>
            <a:r>
              <a:rPr lang="en-GB" sz="2000" dirty="0" smtClean="0"/>
              <a:t>Not every company benefits from the Internet, with an online presence comes difficulties, technical, social and business implications that make the internet something else to have to deal with on a daily basis. These can be broken down into categories:</a:t>
            </a:r>
          </a:p>
          <a:p>
            <a:pPr lvl="1"/>
            <a:r>
              <a:rPr lang="en-GB" sz="2000" dirty="0" smtClean="0"/>
              <a:t>implications on site and delivery</a:t>
            </a:r>
          </a:p>
          <a:p>
            <a:pPr lvl="1"/>
            <a:r>
              <a:rPr lang="en-GB" sz="2000" dirty="0" smtClean="0"/>
              <a:t>Implications on the customer</a:t>
            </a:r>
          </a:p>
          <a:p>
            <a:pPr lvl="1"/>
            <a:r>
              <a:rPr lang="en-GB" sz="2000" dirty="0" smtClean="0"/>
              <a:t>Legal implications derived from an online or global presence.</a:t>
            </a:r>
          </a:p>
          <a:p>
            <a:pPr marL="393192" lvl="1" indent="0">
              <a:buNone/>
            </a:pPr>
            <a:r>
              <a:rPr lang="en-GB" sz="2000" dirty="0" smtClean="0"/>
              <a:t>There is a general dislike by a large section of the population, </a:t>
            </a:r>
            <a:r>
              <a:rPr lang="en-GB" sz="2000" dirty="0"/>
              <a:t>saying that the internet takes away </a:t>
            </a:r>
            <a:r>
              <a:rPr lang="en-GB" sz="2000" dirty="0" smtClean="0"/>
              <a:t>the shopping experience, that </a:t>
            </a:r>
            <a:r>
              <a:rPr lang="en-GB" sz="2000" dirty="0"/>
              <a:t>it distances the audience, </a:t>
            </a:r>
            <a:r>
              <a:rPr lang="en-GB" sz="2000" dirty="0" smtClean="0"/>
              <a:t>that it disenfranchises the target audience. It is considered the de3ath of the high street, to blame for the downfall of HMV, Sports Direct, Curry’s, companies who cannot compete against the likes of PC World, Amazon and Direct sales.</a:t>
            </a:r>
          </a:p>
        </p:txBody>
      </p:sp>
      <p:sp>
        <p:nvSpPr>
          <p:cNvPr id="3" name="Title 2"/>
          <p:cNvSpPr>
            <a:spLocks noGrp="1"/>
          </p:cNvSpPr>
          <p:nvPr>
            <p:ph type="title"/>
          </p:nvPr>
        </p:nvSpPr>
        <p:spPr/>
        <p:txBody>
          <a:bodyPr>
            <a:noAutofit/>
          </a:bodyPr>
          <a:lstStyle/>
          <a:p>
            <a:r>
              <a:rPr lang="en-GB" sz="2800" dirty="0" smtClean="0"/>
              <a:t>P2.7 </a:t>
            </a:r>
            <a:r>
              <a:rPr lang="en-GB" sz="2800" dirty="0"/>
              <a:t>- </a:t>
            </a:r>
            <a:r>
              <a:rPr lang="en-GB" sz="2800" dirty="0" smtClean="0"/>
              <a:t>The </a:t>
            </a:r>
            <a:r>
              <a:rPr lang="en-GB" sz="2800" dirty="0"/>
              <a:t>impact of </a:t>
            </a:r>
            <a:r>
              <a:rPr lang="en-GB" sz="2800" dirty="0" smtClean="0"/>
              <a:t>e-commerce - Implications</a:t>
            </a:r>
            <a:endParaRPr lang="en-GB" sz="2800" dirty="0"/>
          </a:p>
        </p:txBody>
      </p:sp>
    </p:spTree>
    <p:extLst>
      <p:ext uri="{BB962C8B-B14F-4D97-AF65-F5344CB8AC3E}">
        <p14:creationId xmlns:p14="http://schemas.microsoft.com/office/powerpoint/2010/main" val="31416826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7"/>
            <a:ext cx="8712968" cy="5184576"/>
          </a:xfrm>
        </p:spPr>
        <p:txBody>
          <a:bodyPr>
            <a:normAutofit fontScale="92500" lnSpcReduction="20000"/>
          </a:bodyPr>
          <a:lstStyle/>
          <a:p>
            <a:r>
              <a:rPr lang="en-GB" b="1" dirty="0" smtClean="0"/>
              <a:t>Customers </a:t>
            </a:r>
            <a:r>
              <a:rPr lang="en-GB" b="1" dirty="0"/>
              <a:t>not able to see products</a:t>
            </a:r>
            <a:r>
              <a:rPr lang="en-GB" dirty="0"/>
              <a:t> </a:t>
            </a:r>
            <a:r>
              <a:rPr lang="en-GB" dirty="0" smtClean="0"/>
              <a:t>– would you buy clothes over the Internet other than those whose fitting is more universal, or a Car, or a house. People need to see goods in person, to test them, wear them, walk in them before deciding. Try before you buy, cooling off periods and returns are a solution but shopping direct on the high street is still better.</a:t>
            </a:r>
            <a:endParaRPr lang="en-GB" dirty="0"/>
          </a:p>
          <a:p>
            <a:r>
              <a:rPr lang="en-GB" b="1" dirty="0" smtClean="0"/>
              <a:t>Customers </a:t>
            </a:r>
            <a:r>
              <a:rPr lang="en-GB" b="1" dirty="0"/>
              <a:t>are unsure whether to trust the business</a:t>
            </a:r>
            <a:r>
              <a:rPr lang="en-GB" dirty="0"/>
              <a:t> </a:t>
            </a:r>
            <a:r>
              <a:rPr lang="en-GB" dirty="0" smtClean="0"/>
              <a:t>– For every high street shop there are ten online companies selling the same goods for cheaper, people like to stick to those they trust but how can an online company become trustworthy is a market dominated by big names. Solutions to this include reviews, feedback, blogs and customer opinions on the sites but can these be trusted.</a:t>
            </a:r>
            <a:endParaRPr lang="en-GB" dirty="0"/>
          </a:p>
        </p:txBody>
      </p:sp>
      <p:sp>
        <p:nvSpPr>
          <p:cNvPr id="3" name="Title 2"/>
          <p:cNvSpPr>
            <a:spLocks noGrp="1"/>
          </p:cNvSpPr>
          <p:nvPr>
            <p:ph type="title"/>
          </p:nvPr>
        </p:nvSpPr>
        <p:spPr/>
        <p:txBody>
          <a:bodyPr>
            <a:noAutofit/>
          </a:bodyPr>
          <a:lstStyle/>
          <a:p>
            <a:r>
              <a:rPr lang="en-GB" sz="2800" dirty="0" smtClean="0"/>
              <a:t>P2.7 </a:t>
            </a:r>
            <a:r>
              <a:rPr lang="en-GB" sz="2800" dirty="0"/>
              <a:t>- The impact of e-commerce - Implications</a:t>
            </a:r>
          </a:p>
        </p:txBody>
      </p:sp>
    </p:spTree>
    <p:extLst>
      <p:ext uri="{BB962C8B-B14F-4D97-AF65-F5344CB8AC3E}">
        <p14:creationId xmlns:p14="http://schemas.microsoft.com/office/powerpoint/2010/main" val="37039342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7"/>
            <a:ext cx="8712968" cy="5184576"/>
          </a:xfrm>
        </p:spPr>
        <p:txBody>
          <a:bodyPr>
            <a:noAutofit/>
          </a:bodyPr>
          <a:lstStyle/>
          <a:p>
            <a:r>
              <a:rPr lang="en-GB" sz="2000" b="1" dirty="0" smtClean="0"/>
              <a:t>Lack </a:t>
            </a:r>
            <a:r>
              <a:rPr lang="en-GB" sz="2000" b="1" dirty="0"/>
              <a:t>of personal attention</a:t>
            </a:r>
            <a:r>
              <a:rPr lang="en-GB" sz="2000" dirty="0"/>
              <a:t> </a:t>
            </a:r>
            <a:r>
              <a:rPr lang="en-GB" sz="2000" dirty="0" smtClean="0"/>
              <a:t>– everyone likes to feel appreciated, </a:t>
            </a:r>
            <a:r>
              <a:rPr lang="en-GB" sz="2000" dirty="0" err="1" smtClean="0"/>
              <a:t>MacDonalds</a:t>
            </a:r>
            <a:r>
              <a:rPr lang="en-GB" sz="2000" dirty="0" smtClean="0"/>
              <a:t> with the “Have a nice day” attitude of staff. The internet is impersonal, there is no face behind the checkout, no reassurance. Think of the aging population brought up in a culture that said thanks, that felt appreciated by purchasing.</a:t>
            </a:r>
          </a:p>
          <a:p>
            <a:r>
              <a:rPr lang="en-GB" sz="2000" b="1" dirty="0" smtClean="0"/>
              <a:t>Sense of disappointed with sales </a:t>
            </a:r>
            <a:r>
              <a:rPr lang="en-GB" sz="2000" dirty="0" smtClean="0"/>
              <a:t>– How many times have you bought something online only to feel that you have not spent anything yet, the goods are not there yet, the parcel has not arrived. Ina shop you hold it, take it with you, use it right away, this sense of worth in sales is something that the Internet cannot provide.</a:t>
            </a:r>
          </a:p>
          <a:p>
            <a:pPr marL="365760" lvl="1" indent="-256032">
              <a:spcBef>
                <a:spcPts val="400"/>
              </a:spcBef>
              <a:buSzPct val="68000"/>
              <a:buFont typeface="Wingdings 3"/>
              <a:buChar char=""/>
            </a:pPr>
            <a:r>
              <a:rPr lang="en-GB" sz="2000" b="1" dirty="0" smtClean="0"/>
              <a:t>P2.7 </a:t>
            </a:r>
            <a:r>
              <a:rPr lang="en-GB" sz="2000" b="1" dirty="0"/>
              <a:t>- Task </a:t>
            </a:r>
            <a:r>
              <a:rPr lang="en-GB" sz="2000" b="1" dirty="0" smtClean="0"/>
              <a:t>7 </a:t>
            </a:r>
            <a:r>
              <a:rPr lang="en-GB" sz="2000" b="1" dirty="0"/>
              <a:t>– </a:t>
            </a:r>
            <a:r>
              <a:rPr lang="en-GB" sz="2000" dirty="0"/>
              <a:t>Describe with examples the </a:t>
            </a:r>
            <a:r>
              <a:rPr lang="en-GB" sz="2000" dirty="0" smtClean="0"/>
              <a:t>negative Implications </a:t>
            </a:r>
            <a:r>
              <a:rPr lang="en-GB" sz="2000" dirty="0"/>
              <a:t>to a business in terms of </a:t>
            </a:r>
            <a:r>
              <a:rPr lang="en-GB" sz="2000" dirty="0" smtClean="0"/>
              <a:t>disconnection with the customer </a:t>
            </a:r>
            <a:r>
              <a:rPr lang="en-GB" sz="2000" dirty="0"/>
              <a:t>in regards to an e-commerce </a:t>
            </a:r>
            <a:r>
              <a:rPr lang="en-GB" sz="2000" dirty="0" smtClean="0"/>
              <a:t>strategy and discuss solutions to these issues.</a:t>
            </a:r>
            <a:endParaRPr lang="en-GB" sz="2000" dirty="0"/>
          </a:p>
        </p:txBody>
      </p:sp>
      <p:sp>
        <p:nvSpPr>
          <p:cNvPr id="3" name="Title 2"/>
          <p:cNvSpPr>
            <a:spLocks noGrp="1"/>
          </p:cNvSpPr>
          <p:nvPr>
            <p:ph type="title"/>
          </p:nvPr>
        </p:nvSpPr>
        <p:spPr/>
        <p:txBody>
          <a:bodyPr>
            <a:noAutofit/>
          </a:bodyPr>
          <a:lstStyle/>
          <a:p>
            <a:r>
              <a:rPr lang="en-GB" sz="2800" dirty="0" smtClean="0"/>
              <a:t>P2.7 </a:t>
            </a:r>
            <a:r>
              <a:rPr lang="en-GB" sz="2800" dirty="0"/>
              <a:t>- The impact of e-commerce - Implications</a:t>
            </a:r>
          </a:p>
        </p:txBody>
      </p:sp>
      <p:graphicFrame>
        <p:nvGraphicFramePr>
          <p:cNvPr id="4" name="Table 3"/>
          <p:cNvGraphicFramePr>
            <a:graphicFrameLocks noGrp="1"/>
          </p:cNvGraphicFramePr>
          <p:nvPr>
            <p:extLst>
              <p:ext uri="{D42A27DB-BD31-4B8C-83A1-F6EECF244321}">
                <p14:modId xmlns:p14="http://schemas.microsoft.com/office/powerpoint/2010/main" val="4206023516"/>
              </p:ext>
            </p:extLst>
          </p:nvPr>
        </p:nvGraphicFramePr>
        <p:xfrm>
          <a:off x="251519" y="5877272"/>
          <a:ext cx="8712970" cy="370840"/>
        </p:xfrm>
        <a:graphic>
          <a:graphicData uri="http://schemas.openxmlformats.org/drawingml/2006/table">
            <a:tbl>
              <a:tblPr firstRow="1" bandRow="1">
                <a:tableStyleId>{5C22544A-7EE6-4342-B048-85BDC9FD1C3A}</a:tableStyleId>
              </a:tblPr>
              <a:tblGrid>
                <a:gridCol w="1987169"/>
                <a:gridCol w="1685240"/>
                <a:gridCol w="2736304"/>
                <a:gridCol w="2304257"/>
              </a:tblGrid>
              <a:tr h="370840">
                <a:tc>
                  <a:txBody>
                    <a:bodyPr/>
                    <a:lstStyle/>
                    <a:p>
                      <a:pPr algn="ctr"/>
                      <a:r>
                        <a:rPr lang="en-GB" sz="1400" b="1" dirty="0" smtClean="0"/>
                        <a:t>Distance</a:t>
                      </a:r>
                      <a:r>
                        <a:rPr lang="en-GB" sz="1400" b="1" baseline="0" dirty="0" smtClean="0"/>
                        <a:t> viewing</a:t>
                      </a:r>
                      <a:endParaRPr lang="en-GB" sz="1400" dirty="0"/>
                    </a:p>
                  </a:txBody>
                  <a:tcPr/>
                </a:tc>
                <a:tc>
                  <a:txBody>
                    <a:bodyPr/>
                    <a:lstStyle/>
                    <a:p>
                      <a:pPr algn="ctr"/>
                      <a:r>
                        <a:rPr lang="en-GB" sz="1400" b="1" dirty="0" smtClean="0"/>
                        <a:t>Business Trust</a:t>
                      </a:r>
                      <a:endParaRPr lang="en-GB" sz="1400" dirty="0"/>
                    </a:p>
                  </a:txBody>
                  <a:tcPr/>
                </a:tc>
                <a:tc>
                  <a:txBody>
                    <a:bodyPr/>
                    <a:lstStyle/>
                    <a:p>
                      <a:pPr algn="ctr"/>
                      <a:r>
                        <a:rPr lang="en-GB" sz="1400" dirty="0" smtClean="0"/>
                        <a:t>Lack of Personal Attention</a:t>
                      </a:r>
                      <a:endParaRPr lang="en-GB" sz="1400" dirty="0"/>
                    </a:p>
                  </a:txBody>
                  <a:tcPr/>
                </a:tc>
                <a:tc>
                  <a:txBody>
                    <a:bodyPr/>
                    <a:lstStyle/>
                    <a:p>
                      <a:pPr algn="ctr"/>
                      <a:r>
                        <a:rPr lang="en-GB" sz="1400" b="1" dirty="0" smtClean="0"/>
                        <a:t>Sales disappointment</a:t>
                      </a:r>
                      <a:endParaRPr lang="en-GB" sz="1400" dirty="0"/>
                    </a:p>
                  </a:txBody>
                  <a:tcPr/>
                </a:tc>
              </a:tr>
            </a:tbl>
          </a:graphicData>
        </a:graphic>
      </p:graphicFrame>
    </p:spTree>
    <p:extLst>
      <p:ext uri="{BB962C8B-B14F-4D97-AF65-F5344CB8AC3E}">
        <p14:creationId xmlns:p14="http://schemas.microsoft.com/office/powerpoint/2010/main" val="36111076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00599"/>
          </a:xfrm>
        </p:spPr>
        <p:txBody>
          <a:bodyPr>
            <a:normAutofit fontScale="70000" lnSpcReduction="20000"/>
          </a:bodyPr>
          <a:lstStyle/>
          <a:p>
            <a:r>
              <a:rPr lang="en-GB" dirty="0" smtClean="0"/>
              <a:t>Legal implications to an online commerce site have to be taken into consideration, partially because of the precautions necessary </a:t>
            </a:r>
            <a:r>
              <a:rPr lang="en-GB" dirty="0"/>
              <a:t>t</a:t>
            </a:r>
            <a:r>
              <a:rPr lang="en-GB" dirty="0" smtClean="0"/>
              <a:t>o protect a site and because laws abroad are different and partially because the impact of failing to abide by international laws can be enough to limit or shut down a company operating abroad.</a:t>
            </a:r>
          </a:p>
          <a:p>
            <a:r>
              <a:rPr lang="en-GB" b="1" dirty="0" smtClean="0"/>
              <a:t>Global </a:t>
            </a:r>
            <a:r>
              <a:rPr lang="en-GB" b="1" dirty="0"/>
              <a:t>legislation </a:t>
            </a:r>
            <a:r>
              <a:rPr lang="en-GB" dirty="0" smtClean="0"/>
              <a:t>- In Britain we have the Data Protection Act, Computer Misuse Act and the Copyright Act. Companies know these and are aware of them. Having a site in Britain means keeping these in mind when doing business.</a:t>
            </a:r>
          </a:p>
          <a:p>
            <a:r>
              <a:rPr lang="en-GB" dirty="0" smtClean="0"/>
              <a:t>In </a:t>
            </a:r>
            <a:r>
              <a:rPr lang="en-GB" dirty="0"/>
              <a:t>F</a:t>
            </a:r>
            <a:r>
              <a:rPr lang="en-GB" dirty="0" smtClean="0"/>
              <a:t>rance there is the </a:t>
            </a:r>
            <a:r>
              <a:rPr lang="en-GB" dirty="0" err="1" smtClean="0"/>
              <a:t>Toubon</a:t>
            </a:r>
            <a:r>
              <a:rPr lang="en-GB" dirty="0" smtClean="0"/>
              <a:t> Law and </a:t>
            </a:r>
            <a:r>
              <a:rPr lang="en-GB" dirty="0"/>
              <a:t>à la </a:t>
            </a:r>
            <a:r>
              <a:rPr lang="en-GB" dirty="0" err="1"/>
              <a:t>criminalité</a:t>
            </a:r>
            <a:r>
              <a:rPr lang="en-GB" dirty="0"/>
              <a:t> </a:t>
            </a:r>
            <a:r>
              <a:rPr lang="en-GB" dirty="0" err="1" smtClean="0"/>
              <a:t>informatique</a:t>
            </a:r>
            <a:r>
              <a:rPr lang="en-GB" dirty="0" smtClean="0"/>
              <a:t>. In Germany they </a:t>
            </a:r>
            <a:r>
              <a:rPr lang="en-GB" dirty="0"/>
              <a:t>have the Section 202c of the German penal </a:t>
            </a:r>
            <a:r>
              <a:rPr lang="en-GB" dirty="0" smtClean="0"/>
              <a:t>code and different laws concerning Software patents that even Microsoft cannot tolerate. See </a:t>
            </a:r>
            <a:r>
              <a:rPr lang="en-GB" dirty="0" smtClean="0">
                <a:hlinkClick r:id="rId2"/>
              </a:rPr>
              <a:t>here</a:t>
            </a:r>
            <a:r>
              <a:rPr lang="en-GB" dirty="0" smtClean="0"/>
              <a:t>. </a:t>
            </a:r>
          </a:p>
          <a:p>
            <a:r>
              <a:rPr lang="en-GB" dirty="0" smtClean="0"/>
              <a:t>Other countries do not abide by Copyright at all, do not allow certain goods to be sold in their country or refuse to allow transport of certain products through their country. Other countries treat their tax codes differently or charge for distribution traffic.</a:t>
            </a:r>
          </a:p>
          <a:p>
            <a:r>
              <a:rPr lang="en-GB" dirty="0" smtClean="0"/>
              <a:t>This is why larger companies have offices in countries where they trade, there is a world of solicitors and lawyers that deal with international computer laws in order to safeguard businesses. And for a new e-commerce company this is something that needs to be considered when dealing abroad.</a:t>
            </a:r>
          </a:p>
        </p:txBody>
      </p:sp>
      <p:sp>
        <p:nvSpPr>
          <p:cNvPr id="3" name="Title 2"/>
          <p:cNvSpPr>
            <a:spLocks noGrp="1"/>
          </p:cNvSpPr>
          <p:nvPr>
            <p:ph type="title"/>
          </p:nvPr>
        </p:nvSpPr>
        <p:spPr>
          <a:xfrm>
            <a:off x="230832" y="188640"/>
            <a:ext cx="8733656" cy="720080"/>
          </a:xfrm>
        </p:spPr>
        <p:txBody>
          <a:bodyPr>
            <a:noAutofit/>
          </a:bodyPr>
          <a:lstStyle/>
          <a:p>
            <a:r>
              <a:rPr lang="en-GB" sz="2800" dirty="0" smtClean="0"/>
              <a:t>P2.8 </a:t>
            </a:r>
            <a:r>
              <a:rPr lang="en-GB" sz="2800" dirty="0"/>
              <a:t>- The impact of e-commerce - Implications</a:t>
            </a:r>
          </a:p>
        </p:txBody>
      </p:sp>
    </p:spTree>
    <p:extLst>
      <p:ext uri="{BB962C8B-B14F-4D97-AF65-F5344CB8AC3E}">
        <p14:creationId xmlns:p14="http://schemas.microsoft.com/office/powerpoint/2010/main" val="2439358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4824536"/>
          </a:xfrm>
        </p:spPr>
        <p:txBody>
          <a:bodyPr>
            <a:normAutofit/>
          </a:bodyPr>
          <a:lstStyle/>
          <a:p>
            <a:r>
              <a:rPr lang="en-GB" sz="1800" b="1" dirty="0" smtClean="0"/>
              <a:t>Security</a:t>
            </a:r>
            <a:r>
              <a:rPr lang="en-GB" sz="1800" dirty="0" smtClean="0"/>
              <a:t> – Security is the bigger downside of an online presence. The internet and any information that is available from a site is in danger, it always was, small and large, from Amazon to </a:t>
            </a:r>
            <a:r>
              <a:rPr lang="en-GB" sz="1800" dirty="0" err="1" smtClean="0"/>
              <a:t>Paypal</a:t>
            </a:r>
            <a:r>
              <a:rPr lang="en-GB" sz="1800" dirty="0" smtClean="0"/>
              <a:t>, they have been targeted by cyber attacks. And they have adapted, improved standards, put more security in place and still they have been attached.</a:t>
            </a:r>
          </a:p>
          <a:p>
            <a:r>
              <a:rPr lang="en-GB" sz="1800" dirty="0" smtClean="0"/>
              <a:t>There are a range of issues that a company needs to consider, the nature of information on the site, the importance of that information, the risk to that information and the defences that need t be considered fore that information.</a:t>
            </a:r>
          </a:p>
          <a:p>
            <a:r>
              <a:rPr lang="en-GB" sz="1800" dirty="0" smtClean="0"/>
              <a:t>The usual names come up, Viruses, Spyware, Hacking, </a:t>
            </a:r>
            <a:r>
              <a:rPr lang="en-GB" sz="1800" dirty="0" err="1" smtClean="0"/>
              <a:t>DDos</a:t>
            </a:r>
            <a:r>
              <a:rPr lang="en-GB" sz="1800" dirty="0" smtClean="0"/>
              <a:t>, computer theft, information theft, hardware damage, drive crashes. But for all these there are solutions, just as there are solutions to all the security risks of an offline presence. </a:t>
            </a:r>
          </a:p>
          <a:p>
            <a:pPr marL="365760" lvl="1" indent="-256032">
              <a:spcBef>
                <a:spcPts val="400"/>
              </a:spcBef>
              <a:buSzPct val="68000"/>
              <a:buFont typeface="Wingdings 3"/>
              <a:buChar char=""/>
            </a:pPr>
            <a:r>
              <a:rPr lang="en-GB" sz="1800" b="1" dirty="0" smtClean="0"/>
              <a:t>P2.8 </a:t>
            </a:r>
            <a:r>
              <a:rPr lang="en-GB" sz="1800" b="1" dirty="0"/>
              <a:t>- Task </a:t>
            </a:r>
            <a:r>
              <a:rPr lang="en-GB" sz="1800" b="1" dirty="0" smtClean="0"/>
              <a:t>8 </a:t>
            </a:r>
            <a:r>
              <a:rPr lang="en-GB" sz="1800" b="1" dirty="0"/>
              <a:t>– </a:t>
            </a:r>
            <a:r>
              <a:rPr lang="en-GB" sz="1800" dirty="0"/>
              <a:t>Describe with examples the negative Implications to a business in terms of </a:t>
            </a:r>
            <a:r>
              <a:rPr lang="en-GB" sz="1800" dirty="0" smtClean="0"/>
              <a:t>Global Laws and Security in </a:t>
            </a:r>
            <a:r>
              <a:rPr lang="en-GB" sz="1800" dirty="0"/>
              <a:t>regards to an e-commerce strategy and discuss solutions to these issues</a:t>
            </a:r>
            <a:r>
              <a:rPr lang="en-GB" sz="1800" dirty="0" smtClean="0"/>
              <a:t>.</a:t>
            </a:r>
            <a:endParaRPr lang="en-GB" sz="1800" dirty="0"/>
          </a:p>
        </p:txBody>
      </p:sp>
      <p:sp>
        <p:nvSpPr>
          <p:cNvPr id="3" name="Title 2"/>
          <p:cNvSpPr>
            <a:spLocks noGrp="1"/>
          </p:cNvSpPr>
          <p:nvPr>
            <p:ph type="title"/>
          </p:nvPr>
        </p:nvSpPr>
        <p:spPr>
          <a:xfrm>
            <a:off x="230832" y="116632"/>
            <a:ext cx="8733656" cy="648072"/>
          </a:xfrm>
        </p:spPr>
        <p:txBody>
          <a:bodyPr>
            <a:noAutofit/>
          </a:bodyPr>
          <a:lstStyle/>
          <a:p>
            <a:r>
              <a:rPr lang="en-GB" sz="2800" dirty="0" smtClean="0"/>
              <a:t>P2.8 </a:t>
            </a:r>
            <a:r>
              <a:rPr lang="en-GB" sz="2800" dirty="0"/>
              <a:t>- The impact of e-commerce - Implications</a:t>
            </a:r>
          </a:p>
        </p:txBody>
      </p:sp>
      <p:graphicFrame>
        <p:nvGraphicFramePr>
          <p:cNvPr id="4" name="Table 3"/>
          <p:cNvGraphicFramePr>
            <a:graphicFrameLocks noGrp="1"/>
          </p:cNvGraphicFramePr>
          <p:nvPr>
            <p:extLst>
              <p:ext uri="{D42A27DB-BD31-4B8C-83A1-F6EECF244321}">
                <p14:modId xmlns:p14="http://schemas.microsoft.com/office/powerpoint/2010/main" val="2512618151"/>
              </p:ext>
            </p:extLst>
          </p:nvPr>
        </p:nvGraphicFramePr>
        <p:xfrm>
          <a:off x="539552" y="5733256"/>
          <a:ext cx="8208912" cy="370840"/>
        </p:xfrm>
        <a:graphic>
          <a:graphicData uri="http://schemas.openxmlformats.org/drawingml/2006/table">
            <a:tbl>
              <a:tblPr firstRow="1" bandRow="1">
                <a:tableStyleId>{5C22544A-7EE6-4342-B048-85BDC9FD1C3A}</a:tableStyleId>
              </a:tblPr>
              <a:tblGrid>
                <a:gridCol w="3672408"/>
                <a:gridCol w="4536504"/>
              </a:tblGrid>
              <a:tr h="370840">
                <a:tc>
                  <a:txBody>
                    <a:bodyPr/>
                    <a:lstStyle/>
                    <a:p>
                      <a:pPr algn="ctr"/>
                      <a:r>
                        <a:rPr lang="en-GB" sz="1600" b="1" dirty="0" smtClean="0"/>
                        <a:t>Security</a:t>
                      </a:r>
                      <a:endParaRPr lang="en-GB" sz="1600" dirty="0"/>
                    </a:p>
                  </a:txBody>
                  <a:tcPr/>
                </a:tc>
                <a:tc>
                  <a:txBody>
                    <a:bodyPr/>
                    <a:lstStyle/>
                    <a:p>
                      <a:pPr algn="ctr"/>
                      <a:r>
                        <a:rPr lang="en-GB" sz="1600" dirty="0" smtClean="0"/>
                        <a:t>Global Laws</a:t>
                      </a:r>
                      <a:endParaRPr lang="en-GB" sz="1600" dirty="0"/>
                    </a:p>
                  </a:txBody>
                  <a:tcPr/>
                </a:tc>
              </a:tr>
            </a:tbl>
          </a:graphicData>
        </a:graphic>
      </p:graphicFrame>
    </p:spTree>
    <p:extLst>
      <p:ext uri="{BB962C8B-B14F-4D97-AF65-F5344CB8AC3E}">
        <p14:creationId xmlns:p14="http://schemas.microsoft.com/office/powerpoint/2010/main" val="6042621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36712"/>
            <a:ext cx="8784976" cy="5184576"/>
          </a:xfrm>
        </p:spPr>
        <p:txBody>
          <a:bodyPr>
            <a:normAutofit/>
          </a:bodyPr>
          <a:lstStyle/>
          <a:p>
            <a:pPr marL="365125" indent="-365125">
              <a:buNone/>
            </a:pPr>
            <a:r>
              <a:rPr lang="en-GB" sz="2400" b="1" dirty="0" err="1" smtClean="0"/>
              <a:t>eMarketing</a:t>
            </a:r>
            <a:endParaRPr lang="en-GB" sz="2400" dirty="0" smtClean="0"/>
          </a:p>
          <a:p>
            <a:pPr marL="0" indent="0">
              <a:buNone/>
            </a:pPr>
            <a:r>
              <a:rPr lang="en-GB" sz="2000" dirty="0" smtClean="0"/>
              <a:t>e-marketing or internet marketing is simply the marketing of products or services over the internet.  e-marketing has become very popular due to lower costs than traditional media such as television or radio.  The interactive nature of the internet means that this method of marketing is traditionally innovative. Internet marketing ties together creative and technical aspects of the internet, including design, development, advertising and sales.</a:t>
            </a:r>
          </a:p>
          <a:p>
            <a:pPr marL="0" indent="0">
              <a:buNone/>
            </a:pPr>
            <a:r>
              <a:rPr lang="en-GB" sz="2000" dirty="0" smtClean="0"/>
              <a:t>This can be split into various different methods including</a:t>
            </a:r>
          </a:p>
          <a:p>
            <a:pPr lvl="1"/>
            <a:r>
              <a:rPr lang="en-GB" sz="2000" dirty="0" smtClean="0"/>
              <a:t>Search Engine Optimisation</a:t>
            </a:r>
          </a:p>
          <a:p>
            <a:pPr lvl="1"/>
            <a:r>
              <a:rPr lang="en-GB" sz="2000" dirty="0" smtClean="0"/>
              <a:t>Search Engine Marketing</a:t>
            </a:r>
          </a:p>
          <a:p>
            <a:pPr lvl="2"/>
            <a:r>
              <a:rPr lang="en-GB" sz="2000" dirty="0" smtClean="0"/>
              <a:t>Flash Adverts</a:t>
            </a:r>
          </a:p>
          <a:p>
            <a:pPr lvl="2"/>
            <a:r>
              <a:rPr lang="en-GB" sz="2000" dirty="0" smtClean="0"/>
              <a:t>Viral Video and Viral Marketing</a:t>
            </a:r>
          </a:p>
          <a:p>
            <a:pPr lvl="2"/>
            <a:r>
              <a:rPr lang="en-GB" sz="2000" dirty="0" smtClean="0"/>
              <a:t>Banner Adverts</a:t>
            </a:r>
          </a:p>
          <a:p>
            <a:pPr lvl="2"/>
            <a:r>
              <a:rPr lang="en-GB" sz="2000" dirty="0" smtClean="0"/>
              <a:t>Search result listing</a:t>
            </a:r>
          </a:p>
          <a:p>
            <a:pPr lvl="1"/>
            <a:endParaRPr lang="en-GB" sz="2000" dirty="0" smtClean="0"/>
          </a:p>
          <a:p>
            <a:pPr lvl="1"/>
            <a:endParaRPr lang="en-GB" sz="2000" dirty="0" smtClean="0"/>
          </a:p>
        </p:txBody>
      </p:sp>
      <p:sp>
        <p:nvSpPr>
          <p:cNvPr id="5" name="Title 2"/>
          <p:cNvSpPr>
            <a:spLocks noGrp="1"/>
          </p:cNvSpPr>
          <p:nvPr>
            <p:ph type="title"/>
          </p:nvPr>
        </p:nvSpPr>
        <p:spPr>
          <a:xfrm>
            <a:off x="230832" y="116632"/>
            <a:ext cx="8733656" cy="648072"/>
          </a:xfrm>
        </p:spPr>
        <p:txBody>
          <a:bodyPr>
            <a:noAutofit/>
          </a:bodyPr>
          <a:lstStyle/>
          <a:p>
            <a:r>
              <a:rPr lang="en-GB" sz="2800" dirty="0" smtClean="0"/>
              <a:t>M1.1 - The impact of e-commerce - Marketing</a:t>
            </a:r>
            <a:endParaRPr lang="en-GB" sz="2800" dirty="0"/>
          </a:p>
        </p:txBody>
      </p:sp>
    </p:spTree>
    <p:extLst>
      <p:ext uri="{BB962C8B-B14F-4D97-AF65-F5344CB8AC3E}">
        <p14:creationId xmlns:p14="http://schemas.microsoft.com/office/powerpoint/2010/main" val="35311018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80056"/>
            <a:ext cx="8605620" cy="5429264"/>
          </a:xfrm>
        </p:spPr>
        <p:txBody>
          <a:bodyPr>
            <a:noAutofit/>
          </a:bodyPr>
          <a:lstStyle/>
          <a:p>
            <a:pPr marL="0" indent="0">
              <a:spcBef>
                <a:spcPts val="0"/>
              </a:spcBef>
              <a:buNone/>
            </a:pPr>
            <a:r>
              <a:rPr lang="en-US" sz="2000" b="1" dirty="0" smtClean="0"/>
              <a:t>Internet marketing</a:t>
            </a:r>
            <a:r>
              <a:rPr lang="en-US" sz="2000" dirty="0" smtClean="0"/>
              <a:t>, also referred to as </a:t>
            </a:r>
            <a:r>
              <a:rPr lang="en-US" sz="2000" b="1" dirty="0" smtClean="0"/>
              <a:t>web marketing</a:t>
            </a:r>
            <a:r>
              <a:rPr lang="en-US" sz="2000" dirty="0" smtClean="0"/>
              <a:t>, </a:t>
            </a:r>
            <a:r>
              <a:rPr lang="en-US" sz="2000" b="1" dirty="0" smtClean="0"/>
              <a:t>online marketing</a:t>
            </a:r>
            <a:r>
              <a:rPr lang="en-US" sz="2000" dirty="0" smtClean="0"/>
              <a:t>, or </a:t>
            </a:r>
            <a:r>
              <a:rPr lang="en-US" sz="2000" b="1" dirty="0" smtClean="0"/>
              <a:t>eMarketing</a:t>
            </a:r>
            <a:r>
              <a:rPr lang="en-US" sz="2000" dirty="0" smtClean="0"/>
              <a:t>, is the marketing of products or services over the Internet.</a:t>
            </a:r>
          </a:p>
          <a:p>
            <a:pPr>
              <a:spcBef>
                <a:spcPts val="0"/>
              </a:spcBef>
            </a:pPr>
            <a:r>
              <a:rPr lang="en-US" sz="1800" dirty="0" smtClean="0"/>
              <a:t>The Internet has brought many unique benefits to marketing, one of which being lower costs for the distribution of information and media to a global audience. The interactive nature of Internet marketing, both in terms of providing instant response and eliciting responses, is a unique quality of the medium. Internet marketing is sometimes considered to have a broader scope because it refers to digital media such as the Internet, e-mail, and wireless media; however, Internet marketing also includes management of digital customer data and electronic customer relationship management (ECRM) systems.</a:t>
            </a:r>
          </a:p>
          <a:p>
            <a:pPr>
              <a:spcBef>
                <a:spcPts val="0"/>
              </a:spcBef>
            </a:pPr>
            <a:r>
              <a:rPr lang="en-US" sz="1800" dirty="0" smtClean="0"/>
              <a:t>Internet marketing ties together creative and technical aspects of the Internet, including design, development, advertising, and sales. Internet marketing does not simply entail building or promoting a website, nor does it mean placing a banner ad on another website. Effective Internet marketing requires a comprehensive strategy that synergizes a given company's business model and sales goals with its website function and appearance, focusing on its target market through proper choice of advertising type, media, and design.</a:t>
            </a:r>
          </a:p>
        </p:txBody>
      </p:sp>
      <p:sp>
        <p:nvSpPr>
          <p:cNvPr id="17" name="Title 2"/>
          <p:cNvSpPr txBox="1">
            <a:spLocks/>
          </p:cNvSpPr>
          <p:nvPr/>
        </p:nvSpPr>
        <p:spPr>
          <a:xfrm>
            <a:off x="230832" y="116632"/>
            <a:ext cx="8733656" cy="7920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smtClean="0"/>
              <a:t>M1.1 - The impact of e-commerce - Marketing</a:t>
            </a:r>
            <a:endParaRPr lang="en-GB" sz="2800" dirty="0"/>
          </a:p>
        </p:txBody>
      </p:sp>
    </p:spTree>
    <p:extLst>
      <p:ext uri="{BB962C8B-B14F-4D97-AF65-F5344CB8AC3E}">
        <p14:creationId xmlns:p14="http://schemas.microsoft.com/office/powerpoint/2010/main" val="254339395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052736"/>
            <a:ext cx="8640960" cy="5400600"/>
          </a:xfrm>
        </p:spPr>
        <p:txBody>
          <a:bodyPr>
            <a:noAutofit/>
          </a:bodyPr>
          <a:lstStyle/>
          <a:p>
            <a:r>
              <a:rPr lang="en-GB" sz="1700" b="1" dirty="0" smtClean="0"/>
              <a:t>P2 - </a:t>
            </a:r>
            <a:r>
              <a:rPr lang="en-GB" sz="1800" b="1" dirty="0" smtClean="0"/>
              <a:t>Understand </a:t>
            </a:r>
            <a:r>
              <a:rPr lang="en-GB" sz="1800" b="1" dirty="0"/>
              <a:t>the impact of e-commerce on organisations </a:t>
            </a:r>
            <a:endParaRPr lang="en-GB" sz="1800" dirty="0"/>
          </a:p>
          <a:p>
            <a:r>
              <a:rPr lang="en-GB" sz="1800" dirty="0"/>
              <a:t>Learners as a group could discuss the advantages and drawbacks of an organisation having an e-commerce system. The organisation used for discussion could be one provided to them or one they have found when looking at different e-commerce sites. They should be encouraged to identify as many advantages and drawbacks as they can. They may even discuss how the drawbacks could be overcome or considered to reduce the impacts. </a:t>
            </a:r>
          </a:p>
          <a:p>
            <a:r>
              <a:rPr lang="en-GB" sz="1800" b="1" dirty="0" smtClean="0"/>
              <a:t>M1 – </a:t>
            </a:r>
            <a:r>
              <a:rPr lang="en-GB" sz="1800" b="1" dirty="0" smtClean="0">
                <a:solidFill>
                  <a:schemeClr val="dk1"/>
                </a:solidFill>
              </a:rPr>
              <a:t>Understand how </a:t>
            </a:r>
            <a:r>
              <a:rPr lang="en-GB" sz="1800" b="1" dirty="0">
                <a:solidFill>
                  <a:schemeClr val="dk1"/>
                </a:solidFill>
              </a:rPr>
              <a:t>organisations promote their business using e-commerce </a:t>
            </a:r>
          </a:p>
          <a:p>
            <a:r>
              <a:rPr lang="en-GB" sz="1800" dirty="0" smtClean="0"/>
              <a:t>Learners </a:t>
            </a:r>
            <a:r>
              <a:rPr lang="en-GB" sz="1800" dirty="0"/>
              <a:t>are required to understand how an e-commerce system could be promoted, which can be done by using different search engines, pop-ups, banners and advertising, forums, newsgroups, blogs and </a:t>
            </a:r>
            <a:r>
              <a:rPr lang="en-GB" sz="1800" dirty="0" err="1"/>
              <a:t>vlogs</a:t>
            </a:r>
            <a:r>
              <a:rPr lang="en-GB" sz="1800" dirty="0"/>
              <a:t> </a:t>
            </a:r>
            <a:r>
              <a:rPr lang="en-GB" sz="1800" dirty="0" err="1"/>
              <a:t>etc</a:t>
            </a:r>
            <a:r>
              <a:rPr lang="en-GB" sz="1800" dirty="0"/>
              <a:t> to see how they work and how they help promote e-commerce websites. This should be carried out as individual research and group discussion to enable learners to fully consider all aspects. </a:t>
            </a:r>
            <a:endParaRPr lang="en-GB" sz="1700" dirty="0" smtClean="0"/>
          </a:p>
        </p:txBody>
      </p:sp>
      <p:sp>
        <p:nvSpPr>
          <p:cNvPr id="3" name="Title 2"/>
          <p:cNvSpPr>
            <a:spLocks noGrp="1"/>
          </p:cNvSpPr>
          <p:nvPr>
            <p:ph type="title"/>
          </p:nvPr>
        </p:nvSpPr>
        <p:spPr>
          <a:xfrm>
            <a:off x="446856" y="116632"/>
            <a:ext cx="8229600" cy="850106"/>
          </a:xfrm>
        </p:spPr>
        <p:txBody>
          <a:bodyPr/>
          <a:lstStyle/>
          <a:p>
            <a:r>
              <a:rPr lang="en-GB" dirty="0" smtClean="0"/>
              <a:t>Assessment Criteria P2, M1</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36712"/>
            <a:ext cx="5544616" cy="5472608"/>
          </a:xfrm>
        </p:spPr>
        <p:txBody>
          <a:bodyPr>
            <a:normAutofit/>
          </a:bodyPr>
          <a:lstStyle/>
          <a:p>
            <a:pPr marL="0" indent="0">
              <a:buNone/>
            </a:pPr>
            <a:r>
              <a:rPr lang="en-GB" sz="1600" b="1" dirty="0" smtClean="0"/>
              <a:t>Search Engine Optimisation</a:t>
            </a:r>
            <a:r>
              <a:rPr lang="en-US" sz="1600" dirty="0"/>
              <a:t>- is the process of improving the volume and quality of traffic to a web site from search engines via search results. Typically, the higher a site's "page rank" (</a:t>
            </a:r>
            <a:r>
              <a:rPr lang="en-US" sz="1600" dirty="0" err="1"/>
              <a:t>i.e</a:t>
            </a:r>
            <a:r>
              <a:rPr lang="en-US" sz="1600" dirty="0"/>
              <a:t>, the earlier it comes in the search results list), the more visitors it will receive from the search engine</a:t>
            </a:r>
          </a:p>
          <a:p>
            <a:pPr marL="0" indent="0">
              <a:buNone/>
            </a:pPr>
            <a:r>
              <a:rPr lang="en-GB" sz="1600" dirty="0" smtClean="0"/>
              <a:t>Having your business appear first in a list of similar other businesses is a great opportunity to grab attention and potential customers to your site.  This is not cheap and is how search engine make most of their money.  Sponsored links can also add to the probability of hits from search engines.  Each hit can be tracked detailing where the visitor has arrived from, this can allow the company to refine its marketing strategy.</a:t>
            </a:r>
          </a:p>
          <a:p>
            <a:pPr marL="0" lvl="0" indent="0">
              <a:buNone/>
            </a:pPr>
            <a:r>
              <a:rPr lang="en-GB" sz="1600" b="1" dirty="0"/>
              <a:t>Flash Adverts</a:t>
            </a:r>
          </a:p>
          <a:p>
            <a:pPr marL="0" indent="0">
              <a:buNone/>
            </a:pPr>
            <a:r>
              <a:rPr lang="en-GB" sz="1600" dirty="0"/>
              <a:t>These are animated adverts which are either embedded into websites or appear as new windows.  </a:t>
            </a:r>
          </a:p>
          <a:p>
            <a:pPr marL="0" indent="0">
              <a:buNone/>
            </a:pPr>
            <a:r>
              <a:rPr lang="en-GB" sz="1600" dirty="0" smtClean="0"/>
              <a:t>Often </a:t>
            </a:r>
            <a:r>
              <a:rPr lang="en-GB" sz="1600" dirty="0"/>
              <a:t>these flash adverts are interactive in which you have to play a </a:t>
            </a:r>
            <a:r>
              <a:rPr lang="en-GB" sz="1600" dirty="0" smtClean="0"/>
              <a:t>mini-game, </a:t>
            </a:r>
            <a:r>
              <a:rPr lang="en-GB" sz="1600" dirty="0"/>
              <a:t>or click on </a:t>
            </a:r>
            <a:r>
              <a:rPr lang="en-GB" sz="1600" dirty="0" smtClean="0"/>
              <a:t>something.</a:t>
            </a:r>
            <a:endParaRPr lang="en-GB" sz="1600" dirty="0"/>
          </a:p>
        </p:txBody>
      </p:sp>
      <p:pic>
        <p:nvPicPr>
          <p:cNvPr id="1026" name="Picture 2"/>
          <p:cNvPicPr>
            <a:picLocks noChangeAspect="1" noChangeArrowheads="1"/>
          </p:cNvPicPr>
          <p:nvPr/>
        </p:nvPicPr>
        <p:blipFill>
          <a:blip r:embed="rId2" cstate="print"/>
          <a:srcRect/>
          <a:stretch>
            <a:fillRect/>
          </a:stretch>
        </p:blipFill>
        <p:spPr bwMode="auto">
          <a:xfrm>
            <a:off x="6012160" y="938736"/>
            <a:ext cx="2952328" cy="1772464"/>
          </a:xfrm>
          <a:prstGeom prst="rect">
            <a:avLst/>
          </a:prstGeom>
          <a:noFill/>
          <a:ln w="9525">
            <a:noFill/>
            <a:miter lim="800000"/>
            <a:headEnd/>
            <a:tailEnd/>
          </a:ln>
        </p:spPr>
      </p:pic>
      <p:sp>
        <p:nvSpPr>
          <p:cNvPr id="6" name="Title 2"/>
          <p:cNvSpPr txBox="1">
            <a:spLocks/>
          </p:cNvSpPr>
          <p:nvPr/>
        </p:nvSpPr>
        <p:spPr>
          <a:xfrm>
            <a:off x="230832" y="116632"/>
            <a:ext cx="8733656" cy="7920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smtClean="0"/>
              <a:t>M1.1 - The impact of e-commerce - Marketing</a:t>
            </a:r>
            <a:endParaRPr lang="en-GB" sz="2800" dirty="0"/>
          </a:p>
        </p:txBody>
      </p:sp>
      <p:pic>
        <p:nvPicPr>
          <p:cNvPr id="7" name="Picture 3"/>
          <p:cNvPicPr>
            <a:picLocks noChangeAspect="1" noChangeArrowheads="1"/>
          </p:cNvPicPr>
          <p:nvPr/>
        </p:nvPicPr>
        <p:blipFill>
          <a:blip r:embed="rId3" cstate="print"/>
          <a:srcRect/>
          <a:stretch>
            <a:fillRect/>
          </a:stretch>
        </p:blipFill>
        <p:spPr bwMode="auto">
          <a:xfrm>
            <a:off x="5847915" y="4437937"/>
            <a:ext cx="3116573" cy="1871383"/>
          </a:xfrm>
          <a:prstGeom prst="rect">
            <a:avLst/>
          </a:prstGeom>
          <a:noFill/>
          <a:ln w="9525">
            <a:noFill/>
            <a:miter lim="800000"/>
            <a:headEnd/>
            <a:tailEnd/>
          </a:ln>
        </p:spPr>
      </p:pic>
      <p:pic>
        <p:nvPicPr>
          <p:cNvPr id="8" name="Picture 4"/>
          <p:cNvPicPr>
            <a:picLocks noChangeAspect="1" noChangeArrowheads="1"/>
          </p:cNvPicPr>
          <p:nvPr/>
        </p:nvPicPr>
        <p:blipFill>
          <a:blip r:embed="rId4" cstate="print"/>
          <a:srcRect l="21403" t="29602" r="15712" b="20302"/>
          <a:stretch>
            <a:fillRect/>
          </a:stretch>
        </p:blipFill>
        <p:spPr bwMode="auto">
          <a:xfrm>
            <a:off x="5822911" y="2852936"/>
            <a:ext cx="3161806" cy="1512168"/>
          </a:xfrm>
          <a:prstGeom prst="rect">
            <a:avLst/>
          </a:prstGeom>
          <a:noFill/>
          <a:ln w="9525">
            <a:noFill/>
            <a:miter lim="800000"/>
            <a:headEnd/>
            <a:tailEnd/>
          </a:ln>
        </p:spPr>
      </p:pic>
    </p:spTree>
    <p:extLst>
      <p:ext uri="{BB962C8B-B14F-4D97-AF65-F5344CB8AC3E}">
        <p14:creationId xmlns:p14="http://schemas.microsoft.com/office/powerpoint/2010/main" val="6820170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36712"/>
            <a:ext cx="5760640" cy="5616624"/>
          </a:xfrm>
        </p:spPr>
        <p:txBody>
          <a:bodyPr>
            <a:noAutofit/>
          </a:bodyPr>
          <a:lstStyle/>
          <a:p>
            <a:pPr marL="0" lvl="0" indent="0">
              <a:buNone/>
            </a:pPr>
            <a:r>
              <a:rPr lang="en-GB" sz="1400" b="1" dirty="0" smtClean="0"/>
              <a:t>Viral Video and Viral Marketing</a:t>
            </a:r>
          </a:p>
          <a:p>
            <a:pPr marL="0" indent="0">
              <a:buNone/>
            </a:pPr>
            <a:r>
              <a:rPr lang="en-GB" sz="1400" dirty="0" smtClean="0"/>
              <a:t>Viral videos are videos characterised by a widespread popularity due to its distribution through the internet, typically through email or IM services.  These have increased in popularity due to an increase in streaming media websites.  Famous viral videos include the </a:t>
            </a:r>
            <a:r>
              <a:rPr lang="en-GB" sz="1400" dirty="0" err="1" smtClean="0"/>
              <a:t>starwars</a:t>
            </a:r>
            <a:r>
              <a:rPr lang="en-GB" sz="1400" dirty="0" smtClean="0"/>
              <a:t> kid and the evolution of dance.  </a:t>
            </a:r>
          </a:p>
          <a:p>
            <a:pPr marL="0" indent="0">
              <a:buNone/>
            </a:pPr>
            <a:r>
              <a:rPr lang="en-GB" sz="1400" dirty="0" smtClean="0"/>
              <a:t>Some business have been fast to capitalise on this emulating the amateur style.  Viral marketing is using the same fast spreading word of mouth to encapsulate a brand or product.  Notable examples include the Nike adverts sporting the Brazilian National team and the gorilla advert by Cadburys.</a:t>
            </a:r>
          </a:p>
          <a:p>
            <a:pPr marL="0" indent="0">
              <a:buNone/>
            </a:pPr>
            <a:r>
              <a:rPr lang="en-GB" sz="1400" b="1" dirty="0"/>
              <a:t>Banner adverts</a:t>
            </a:r>
            <a:r>
              <a:rPr lang="en-GB" sz="1400" dirty="0"/>
              <a:t> </a:t>
            </a:r>
            <a:r>
              <a:rPr lang="en-US" sz="1400" dirty="0"/>
              <a:t>- entails embedding an advertisement into a web page. It is intended to attract traffic to a website by linking to the website of the advertiser. The advertisement is constructed from an image, JavaScript program or multimedia object employing technologies such as Silver light, Java, Shockwave or Flash, often employing animation, sound, or video to maximize presence</a:t>
            </a:r>
            <a:r>
              <a:rPr lang="en-US" sz="1400" dirty="0" smtClean="0"/>
              <a:t>.</a:t>
            </a:r>
            <a:endParaRPr lang="en-GB" sz="1400" dirty="0"/>
          </a:p>
          <a:p>
            <a:pPr marL="0" indent="0">
              <a:buNone/>
            </a:pPr>
            <a:r>
              <a:rPr lang="en-GB" sz="1400" dirty="0"/>
              <a:t>Probably the simplest form of internet marketing banner adverts they consist of an area of a webpage which when clicked leads to another.  Their intention is to attract the user into clicking on it perhaps by using video or animation which will then lead to the site that it was advertising.  These can vary in size and webmasters can track how many visitors to the site arrived through clicking on the banner adverts</a:t>
            </a:r>
            <a:r>
              <a:rPr lang="en-GB" sz="1400" dirty="0" smtClean="0"/>
              <a:t>.</a:t>
            </a:r>
          </a:p>
        </p:txBody>
      </p:sp>
      <p:pic>
        <p:nvPicPr>
          <p:cNvPr id="7170" name="Picture 2" descr="http://www.atain.co.uk/ocr-ict-l3/tutorials/other-tutorials/role-and-contribution/growth/emarketing/images/page4_1.gif"/>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801054" y="908720"/>
            <a:ext cx="3104364" cy="3096344"/>
          </a:xfrm>
          <a:prstGeom prst="rect">
            <a:avLst/>
          </a:prstGeom>
          <a:noFill/>
        </p:spPr>
      </p:pic>
      <p:sp>
        <p:nvSpPr>
          <p:cNvPr id="6" name="Title 2"/>
          <p:cNvSpPr txBox="1">
            <a:spLocks/>
          </p:cNvSpPr>
          <p:nvPr/>
        </p:nvSpPr>
        <p:spPr>
          <a:xfrm>
            <a:off x="230832" y="116632"/>
            <a:ext cx="8733656" cy="7920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smtClean="0"/>
              <a:t>M1.1 - The impact of e-commerce - Marketing</a:t>
            </a:r>
            <a:endParaRPr lang="en-GB" sz="2800" dirty="0"/>
          </a:p>
        </p:txBody>
      </p:sp>
      <p:pic>
        <p:nvPicPr>
          <p:cNvPr id="7" name="Picture 2"/>
          <p:cNvPicPr>
            <a:picLocks noChangeAspect="1" noChangeArrowheads="1"/>
          </p:cNvPicPr>
          <p:nvPr/>
        </p:nvPicPr>
        <p:blipFill rotWithShape="1">
          <a:blip r:embed="rId3" cstate="print"/>
          <a:srcRect r="35687" b="23602"/>
          <a:stretch/>
        </p:blipFill>
        <p:spPr bwMode="auto">
          <a:xfrm>
            <a:off x="6059141" y="4221088"/>
            <a:ext cx="2905347" cy="2072026"/>
          </a:xfrm>
          <a:prstGeom prst="rect">
            <a:avLst/>
          </a:prstGeom>
          <a:noFill/>
          <a:ln w="9525">
            <a:noFill/>
            <a:miter lim="800000"/>
            <a:headEnd/>
            <a:tailEnd/>
          </a:ln>
        </p:spPr>
      </p:pic>
      <p:cxnSp>
        <p:nvCxnSpPr>
          <p:cNvPr id="8" name="Straight Arrow Connector 7"/>
          <p:cNvCxnSpPr/>
          <p:nvPr/>
        </p:nvCxnSpPr>
        <p:spPr>
          <a:xfrm>
            <a:off x="5220072" y="5171163"/>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6242587" y="4869160"/>
            <a:ext cx="2001821" cy="60400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231273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6277252" cy="5256584"/>
          </a:xfrm>
        </p:spPr>
        <p:txBody>
          <a:bodyPr>
            <a:noAutofit/>
          </a:bodyPr>
          <a:lstStyle/>
          <a:p>
            <a:pPr marL="0" indent="0">
              <a:buNone/>
            </a:pPr>
            <a:r>
              <a:rPr lang="en-GB" sz="1700" b="1" dirty="0" err="1" smtClean="0"/>
              <a:t>eMail</a:t>
            </a:r>
            <a:r>
              <a:rPr lang="en-GB" sz="1700" b="1" dirty="0" smtClean="0"/>
              <a:t> Marketing - </a:t>
            </a:r>
            <a:r>
              <a:rPr lang="en-US" sz="1700" dirty="0"/>
              <a:t>a form of direct marketing which uses electronic mail as a means of communicating commercial or fundraising messages to an audience. In its broadest sense, every e-mail sent to a potential or current customer could be considered e-mail marketing</a:t>
            </a:r>
          </a:p>
          <a:p>
            <a:pPr marL="0" indent="0">
              <a:buNone/>
            </a:pPr>
            <a:r>
              <a:rPr lang="en-GB" sz="1700" dirty="0" smtClean="0"/>
              <a:t>Email can be used to send out genuine offers that potential or existing customers may be interested in, although this method of advertising has been tarnished through overuse and the explosion of SPAM.  Correctly targeted offers and information send to customers can be an excellent and cheap method of marketing. </a:t>
            </a:r>
          </a:p>
          <a:p>
            <a:pPr marL="0" indent="0">
              <a:buNone/>
            </a:pPr>
            <a:r>
              <a:rPr lang="en-GB" sz="1700" b="1" dirty="0" smtClean="0"/>
              <a:t>Online Market Research</a:t>
            </a:r>
          </a:p>
          <a:p>
            <a:pPr marL="0" indent="0">
              <a:buNone/>
            </a:pPr>
            <a:r>
              <a:rPr lang="en-GB" sz="1700" dirty="0" smtClean="0"/>
              <a:t>Information capture using the internet can be very useful and inexpensive way of collecting marketing research.  This needs to be processed in order to be useful which is the stage that requires the time and effort.  Through online market research an organisations marketing strategy can be refined and changed to be much more efficient.</a:t>
            </a:r>
          </a:p>
        </p:txBody>
      </p:sp>
      <p:pic>
        <p:nvPicPr>
          <p:cNvPr id="5122" name="Picture 2" descr="http://www.atain.co.uk/ocr-ict-l3/tutorials/other-tutorials/role-and-contribution/growth/emarketing/images/page6_1.jpg"/>
          <p:cNvPicPr>
            <a:picLocks noChangeAspect="1" noChangeArrowheads="1"/>
          </p:cNvPicPr>
          <p:nvPr/>
        </p:nvPicPr>
        <p:blipFill>
          <a:blip r:embed="rId2" cstate="print"/>
          <a:srcRect/>
          <a:stretch>
            <a:fillRect/>
          </a:stretch>
        </p:blipFill>
        <p:spPr bwMode="auto">
          <a:xfrm>
            <a:off x="6560046" y="983111"/>
            <a:ext cx="2439937" cy="2805929"/>
          </a:xfrm>
          <a:prstGeom prst="rect">
            <a:avLst/>
          </a:prstGeom>
          <a:noFill/>
        </p:spPr>
      </p:pic>
      <p:pic>
        <p:nvPicPr>
          <p:cNvPr id="5124" name="Picture 4" descr="http://www.atain.co.uk/ocr-ict-l3/tutorials/other-tutorials/role-and-contribution/growth/emarketing/images/page7_1.jpg"/>
          <p:cNvPicPr>
            <a:picLocks noChangeAspect="1" noChangeArrowheads="1"/>
          </p:cNvPicPr>
          <p:nvPr/>
        </p:nvPicPr>
        <p:blipFill>
          <a:blip r:embed="rId3" cstate="print"/>
          <a:srcRect/>
          <a:stretch>
            <a:fillRect/>
          </a:stretch>
        </p:blipFill>
        <p:spPr bwMode="auto">
          <a:xfrm>
            <a:off x="6456764" y="4005064"/>
            <a:ext cx="2507724" cy="2373979"/>
          </a:xfrm>
          <a:prstGeom prst="rect">
            <a:avLst/>
          </a:prstGeom>
          <a:noFill/>
        </p:spPr>
      </p:pic>
      <p:sp>
        <p:nvSpPr>
          <p:cNvPr id="7" name="Title 2"/>
          <p:cNvSpPr txBox="1">
            <a:spLocks/>
          </p:cNvSpPr>
          <p:nvPr/>
        </p:nvSpPr>
        <p:spPr>
          <a:xfrm>
            <a:off x="179512" y="116632"/>
            <a:ext cx="8733656" cy="7920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M1.1 - The impact of e-commerce - Marketing</a:t>
            </a:r>
            <a:endParaRPr lang="en-GB" sz="2800" dirty="0"/>
          </a:p>
        </p:txBody>
      </p:sp>
    </p:spTree>
    <p:extLst>
      <p:ext uri="{BB962C8B-B14F-4D97-AF65-F5344CB8AC3E}">
        <p14:creationId xmlns:p14="http://schemas.microsoft.com/office/powerpoint/2010/main" val="20979159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92383"/>
            <a:ext cx="8572560" cy="4768865"/>
          </a:xfrm>
        </p:spPr>
        <p:txBody>
          <a:bodyPr>
            <a:noAutofit/>
          </a:bodyPr>
          <a:lstStyle/>
          <a:p>
            <a:pPr marL="0" indent="0">
              <a:spcAft>
                <a:spcPts val="1200"/>
              </a:spcAft>
              <a:buNone/>
            </a:pPr>
            <a:r>
              <a:rPr lang="en-US" sz="1600" b="1" dirty="0"/>
              <a:t>Search engine marketing (SEM) </a:t>
            </a:r>
            <a:r>
              <a:rPr lang="en-US" sz="1600" dirty="0"/>
              <a:t>- increasing their visibility in search engine result </a:t>
            </a:r>
            <a:r>
              <a:rPr lang="en-US" sz="1600" dirty="0" smtClean="0"/>
              <a:t>pages by paying to be pushed up the rankings, use of </a:t>
            </a:r>
            <a:r>
              <a:rPr lang="en-US" sz="1600" dirty="0" err="1" smtClean="0"/>
              <a:t>Metatags</a:t>
            </a:r>
            <a:r>
              <a:rPr lang="en-US" sz="1600" dirty="0" smtClean="0"/>
              <a:t> within pages or hiring companies to increase rankings through click. All search engines work this way, this is how Google makes it’s money, this and advertising.</a:t>
            </a:r>
          </a:p>
          <a:p>
            <a:pPr marL="0" indent="0">
              <a:spcAft>
                <a:spcPts val="1200"/>
              </a:spcAft>
              <a:buNone/>
            </a:pPr>
            <a:r>
              <a:rPr lang="en-US" sz="1600" dirty="0" smtClean="0"/>
              <a:t>Internet marketers have the advantage of measuring statistics easily and inexpensively. Nearly all aspects of an Internet marketing campaign can be traced, measured, and tested. The advertisers can use a variety of methods: pay per impression, pay per click, pay per play, or pay per action. </a:t>
            </a:r>
          </a:p>
          <a:p>
            <a:pPr>
              <a:spcAft>
                <a:spcPts val="1200"/>
              </a:spcAft>
            </a:pPr>
            <a:r>
              <a:rPr lang="en-US" sz="1600" dirty="0" smtClean="0"/>
              <a:t>Therefore, marketers can determine which messages or offerings are more appealing to the audience. The results of campaigns can be measured and tracked immediately because online marketing initiatives usually require users to click on an advertisement, visit a website, and perform a targeted action. Such measurement cannot be achieved through billboard advertising, where an individual will at best be interested, then decide to obtain more information at a later time.</a:t>
            </a:r>
            <a:endParaRPr lang="en-US" sz="1050" dirty="0" smtClean="0"/>
          </a:p>
          <a:p>
            <a:pPr marL="109728" indent="0">
              <a:spcAft>
                <a:spcPts val="1200"/>
              </a:spcAft>
              <a:buNone/>
            </a:pPr>
            <a:r>
              <a:rPr lang="en-GB" sz="1600" b="1" dirty="0" smtClean="0"/>
              <a:t>M1.1 </a:t>
            </a:r>
            <a:r>
              <a:rPr lang="en-GB" sz="1600" b="1" dirty="0"/>
              <a:t>- Task 9</a:t>
            </a:r>
            <a:r>
              <a:rPr lang="en-GB" sz="1600" b="1" dirty="0" smtClean="0"/>
              <a:t> </a:t>
            </a:r>
            <a:r>
              <a:rPr lang="en-GB" sz="1600" b="1" dirty="0"/>
              <a:t>– </a:t>
            </a:r>
            <a:r>
              <a:rPr lang="en-GB" sz="1600" dirty="0"/>
              <a:t>Describe with examples the </a:t>
            </a:r>
            <a:r>
              <a:rPr lang="en-GB" sz="1600" dirty="0" smtClean="0"/>
              <a:t>how businesses can use e-Tools </a:t>
            </a:r>
            <a:r>
              <a:rPr lang="en-GB" sz="1600" dirty="0"/>
              <a:t>in regards to an e-commerce strategy and discuss </a:t>
            </a:r>
            <a:r>
              <a:rPr lang="en-GB" sz="1600" dirty="0" smtClean="0"/>
              <a:t>benefits of doing so.</a:t>
            </a:r>
            <a:endParaRPr lang="en-GB" sz="1600" dirty="0"/>
          </a:p>
          <a:p>
            <a:pPr>
              <a:spcAft>
                <a:spcPts val="1200"/>
              </a:spcAft>
            </a:pPr>
            <a:endParaRPr lang="en-US" sz="1600" dirty="0" smtClean="0"/>
          </a:p>
        </p:txBody>
      </p:sp>
      <p:sp>
        <p:nvSpPr>
          <p:cNvPr id="16" name="Title 2"/>
          <p:cNvSpPr txBox="1">
            <a:spLocks/>
          </p:cNvSpPr>
          <p:nvPr/>
        </p:nvSpPr>
        <p:spPr>
          <a:xfrm>
            <a:off x="240239" y="188639"/>
            <a:ext cx="8733656" cy="655725"/>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M1.1 - The impact of e-commerce - Marketing</a:t>
            </a:r>
            <a:endParaRPr lang="en-GB" sz="2800" dirty="0"/>
          </a:p>
        </p:txBody>
      </p:sp>
      <p:graphicFrame>
        <p:nvGraphicFramePr>
          <p:cNvPr id="17" name="Table 16"/>
          <p:cNvGraphicFramePr>
            <a:graphicFrameLocks noGrp="1"/>
          </p:cNvGraphicFramePr>
          <p:nvPr>
            <p:extLst>
              <p:ext uri="{D42A27DB-BD31-4B8C-83A1-F6EECF244321}">
                <p14:modId xmlns:p14="http://schemas.microsoft.com/office/powerpoint/2010/main" val="2183716618"/>
              </p:ext>
            </p:extLst>
          </p:nvPr>
        </p:nvGraphicFramePr>
        <p:xfrm>
          <a:off x="539552" y="5733256"/>
          <a:ext cx="8208912" cy="741680"/>
        </p:xfrm>
        <a:graphic>
          <a:graphicData uri="http://schemas.openxmlformats.org/drawingml/2006/table">
            <a:tbl>
              <a:tblPr firstRow="1" bandRow="1">
                <a:tableStyleId>{5C22544A-7EE6-4342-B048-85BDC9FD1C3A}</a:tableStyleId>
              </a:tblPr>
              <a:tblGrid>
                <a:gridCol w="1296144"/>
                <a:gridCol w="1800200"/>
                <a:gridCol w="2808312"/>
                <a:gridCol w="2304256"/>
              </a:tblGrid>
              <a:tr h="370840">
                <a:tc>
                  <a:txBody>
                    <a:bodyPr/>
                    <a:lstStyle/>
                    <a:p>
                      <a:pPr algn="ctr"/>
                      <a:r>
                        <a:rPr kumimoji="0" lang="en-GB" sz="1600" b="1" kern="1200" dirty="0" smtClean="0">
                          <a:solidFill>
                            <a:schemeClr val="lt1"/>
                          </a:solidFill>
                          <a:latin typeface="Lucida Sans Unicode (Body)"/>
                          <a:ea typeface="+mn-ea"/>
                          <a:cs typeface="+mn-cs"/>
                        </a:rPr>
                        <a:t>SEO</a:t>
                      </a:r>
                      <a:endParaRPr kumimoji="0" lang="en-GB" sz="1600" b="1" kern="1200" dirty="0">
                        <a:solidFill>
                          <a:schemeClr val="lt1"/>
                        </a:solidFill>
                        <a:latin typeface="Lucida Sans Unicode (Body)"/>
                        <a:ea typeface="+mn-ea"/>
                        <a:cs typeface="+mn-cs"/>
                      </a:endParaRPr>
                    </a:p>
                  </a:txBody>
                  <a:tcPr/>
                </a:tc>
                <a:tc>
                  <a:txBody>
                    <a:bodyPr/>
                    <a:lstStyle/>
                    <a:p>
                      <a:pPr algn="ctr"/>
                      <a:r>
                        <a:rPr kumimoji="0" lang="en-GB" sz="1600" b="1" kern="1200" dirty="0" smtClean="0">
                          <a:solidFill>
                            <a:schemeClr val="lt1"/>
                          </a:solidFill>
                          <a:latin typeface="Lucida Sans Unicode (Body)"/>
                          <a:ea typeface="+mn-ea"/>
                          <a:cs typeface="+mn-cs"/>
                        </a:rPr>
                        <a:t>SEM</a:t>
                      </a:r>
                      <a:endParaRPr kumimoji="0" lang="en-GB" sz="1600" b="1" kern="1200" dirty="0">
                        <a:solidFill>
                          <a:schemeClr val="lt1"/>
                        </a:solidFill>
                        <a:latin typeface="Lucida Sans Unicode (Body)"/>
                        <a:ea typeface="+mn-ea"/>
                        <a:cs typeface="+mn-cs"/>
                      </a:endParaRPr>
                    </a:p>
                  </a:txBody>
                  <a:tcPr/>
                </a:tc>
                <a:tc>
                  <a:txBody>
                    <a:bodyPr/>
                    <a:lstStyle/>
                    <a:p>
                      <a:pPr algn="ctr"/>
                      <a:r>
                        <a:rPr kumimoji="0" lang="en-GB" sz="1600" b="1" kern="1200" dirty="0" smtClean="0">
                          <a:solidFill>
                            <a:schemeClr val="lt1"/>
                          </a:solidFill>
                          <a:latin typeface="Lucida Sans Unicode (Body)"/>
                          <a:ea typeface="+mn-ea"/>
                          <a:cs typeface="+mn-cs"/>
                        </a:rPr>
                        <a:t>Banner Ads</a:t>
                      </a:r>
                      <a:endParaRPr kumimoji="0" lang="en-GB" sz="1600" b="1" kern="1200" dirty="0">
                        <a:solidFill>
                          <a:schemeClr val="lt1"/>
                        </a:solidFill>
                        <a:latin typeface="Lucida Sans Unicode (Body)"/>
                        <a:ea typeface="+mn-ea"/>
                        <a:cs typeface="+mn-cs"/>
                      </a:endParaRPr>
                    </a:p>
                  </a:txBody>
                  <a:tcPr/>
                </a:tc>
                <a:tc>
                  <a:txBody>
                    <a:bodyPr/>
                    <a:lstStyle/>
                    <a:p>
                      <a:pPr algn="ctr"/>
                      <a:r>
                        <a:rPr kumimoji="0" lang="en-GB" sz="1600" b="1" kern="1200" dirty="0" smtClean="0">
                          <a:solidFill>
                            <a:schemeClr val="lt1"/>
                          </a:solidFill>
                          <a:latin typeface="Lucida Sans Unicode (Body)"/>
                          <a:ea typeface="+mn-ea"/>
                          <a:cs typeface="+mn-cs"/>
                        </a:rPr>
                        <a:t>Sales disappointment</a:t>
                      </a:r>
                      <a:endParaRPr kumimoji="0" lang="en-GB" sz="1600" b="1" kern="1200" dirty="0">
                        <a:solidFill>
                          <a:schemeClr val="lt1"/>
                        </a:solidFill>
                        <a:latin typeface="Lucida Sans Unicode (Body)"/>
                        <a:ea typeface="+mn-ea"/>
                        <a:cs typeface="+mn-cs"/>
                      </a:endParaRPr>
                    </a:p>
                  </a:txBody>
                  <a:tcPr/>
                </a:tc>
              </a:tr>
              <a:tr h="370840">
                <a:tc>
                  <a:txBody>
                    <a:bodyPr/>
                    <a:lstStyle/>
                    <a:p>
                      <a:pPr algn="ctr"/>
                      <a:r>
                        <a:rPr kumimoji="0" lang="en-GB" sz="1600" b="1" kern="1200" dirty="0" smtClean="0">
                          <a:solidFill>
                            <a:schemeClr val="tx1"/>
                          </a:solidFill>
                          <a:latin typeface="Lucida Sans Unicode (Body)"/>
                          <a:ea typeface="+mn-ea"/>
                          <a:cs typeface="+mn-cs"/>
                        </a:rPr>
                        <a:t>Flash Ads</a:t>
                      </a:r>
                      <a:endParaRPr kumimoji="0" lang="en-GB" sz="1600" b="1" kern="1200" dirty="0">
                        <a:solidFill>
                          <a:schemeClr val="tx1"/>
                        </a:solidFill>
                        <a:latin typeface="Lucida Sans Unicode (Body)"/>
                        <a:ea typeface="+mn-ea"/>
                        <a:cs typeface="+mn-cs"/>
                      </a:endParaRPr>
                    </a:p>
                  </a:txBody>
                  <a:tcPr/>
                </a:tc>
                <a:tc>
                  <a:txBody>
                    <a:bodyPr/>
                    <a:lstStyle/>
                    <a:p>
                      <a:pPr algn="ctr"/>
                      <a:r>
                        <a:rPr kumimoji="0" lang="en-GB" sz="1600" b="1" kern="1200" dirty="0" smtClean="0">
                          <a:solidFill>
                            <a:schemeClr val="tx1"/>
                          </a:solidFill>
                          <a:latin typeface="Lucida Sans Unicode (Body)"/>
                          <a:ea typeface="+mn-ea"/>
                          <a:cs typeface="+mn-cs"/>
                        </a:rPr>
                        <a:t>Viral marketing</a:t>
                      </a:r>
                      <a:endParaRPr kumimoji="0" lang="en-GB" sz="1600" b="1" kern="1200" dirty="0">
                        <a:solidFill>
                          <a:schemeClr val="tx1"/>
                        </a:solidFill>
                        <a:latin typeface="Lucida Sans Unicode (Body)"/>
                        <a:ea typeface="+mn-ea"/>
                        <a:cs typeface="+mn-cs"/>
                      </a:endParaRPr>
                    </a:p>
                  </a:txBody>
                  <a:tcPr/>
                </a:tc>
                <a:tc>
                  <a:txBody>
                    <a:bodyPr/>
                    <a:lstStyle/>
                    <a:p>
                      <a:pPr algn="ctr"/>
                      <a:r>
                        <a:rPr kumimoji="0" lang="en-GB" sz="1600" b="1" kern="1200" dirty="0" smtClean="0">
                          <a:solidFill>
                            <a:schemeClr val="tx1"/>
                          </a:solidFill>
                          <a:latin typeface="Lucida Sans Unicode (Body)"/>
                          <a:ea typeface="+mn-ea"/>
                          <a:cs typeface="+mn-cs"/>
                        </a:rPr>
                        <a:t>Email and Spam marketing</a:t>
                      </a:r>
                      <a:endParaRPr kumimoji="0" lang="en-GB" sz="1600" b="1" kern="1200" dirty="0">
                        <a:solidFill>
                          <a:schemeClr val="tx1"/>
                        </a:solidFill>
                        <a:latin typeface="Lucida Sans Unicode (Body)"/>
                        <a:ea typeface="+mn-ea"/>
                        <a:cs typeface="+mn-cs"/>
                      </a:endParaRPr>
                    </a:p>
                  </a:txBody>
                  <a:tcPr/>
                </a:tc>
                <a:tc>
                  <a:txBody>
                    <a:bodyPr/>
                    <a:lstStyle/>
                    <a:p>
                      <a:pPr algn="ctr"/>
                      <a:r>
                        <a:rPr kumimoji="0" lang="en-GB" sz="1600" b="1" kern="1200" dirty="0" smtClean="0">
                          <a:solidFill>
                            <a:schemeClr val="tx1"/>
                          </a:solidFill>
                          <a:latin typeface="Lucida Sans Unicode (Body)"/>
                          <a:ea typeface="+mn-ea"/>
                          <a:cs typeface="+mn-cs"/>
                        </a:rPr>
                        <a:t>Market Research</a:t>
                      </a:r>
                      <a:endParaRPr kumimoji="0" lang="en-GB" sz="1600" b="1" kern="1200" dirty="0">
                        <a:solidFill>
                          <a:schemeClr val="tx1"/>
                        </a:solidFill>
                        <a:latin typeface="Lucida Sans Unicode (Body)"/>
                        <a:ea typeface="+mn-ea"/>
                        <a:cs typeface="+mn-cs"/>
                      </a:endParaRPr>
                    </a:p>
                  </a:txBody>
                  <a:tcPr/>
                </a:tc>
              </a:tr>
            </a:tbl>
          </a:graphicData>
        </a:graphic>
      </p:graphicFrame>
    </p:spTree>
    <p:extLst>
      <p:ext uri="{BB962C8B-B14F-4D97-AF65-F5344CB8AC3E}">
        <p14:creationId xmlns:p14="http://schemas.microsoft.com/office/powerpoint/2010/main" val="3304573602"/>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328592"/>
          </a:xfrm>
        </p:spPr>
        <p:txBody>
          <a:bodyPr>
            <a:normAutofit fontScale="62500" lnSpcReduction="20000"/>
          </a:bodyPr>
          <a:lstStyle/>
          <a:p>
            <a:r>
              <a:rPr lang="en-GB" dirty="0" smtClean="0"/>
              <a:t>Business use their sites for other purposes, to keep their customers. The longer a customer is on a  site them more they are looking at the company, the logo, being influenced by opinion and sales techniques. Forums, blogs, wikis, </a:t>
            </a:r>
            <a:r>
              <a:rPr lang="en-GB" dirty="0" err="1" smtClean="0"/>
              <a:t>vlogs</a:t>
            </a:r>
            <a:r>
              <a:rPr lang="en-GB" dirty="0" smtClean="0"/>
              <a:t>, newsgroups etc</a:t>
            </a:r>
            <a:r>
              <a:rPr lang="en-GB" dirty="0"/>
              <a:t>.</a:t>
            </a:r>
            <a:r>
              <a:rPr lang="en-GB" dirty="0" smtClean="0"/>
              <a:t> these are all tools to keep the customer busy, used to influence opinion, a </a:t>
            </a:r>
            <a:r>
              <a:rPr lang="en-GB" dirty="0" smtClean="0">
                <a:hlinkClick r:id="rId2"/>
              </a:rPr>
              <a:t>sockpuppet</a:t>
            </a:r>
            <a:r>
              <a:rPr lang="en-GB" dirty="0" smtClean="0"/>
              <a:t>. </a:t>
            </a:r>
            <a:endParaRPr lang="en-GB" dirty="0"/>
          </a:p>
          <a:p>
            <a:r>
              <a:rPr lang="en-GB" b="1" dirty="0" smtClean="0"/>
              <a:t>Newsgroups</a:t>
            </a:r>
            <a:r>
              <a:rPr lang="en-GB" dirty="0" smtClean="0"/>
              <a:t> - </a:t>
            </a:r>
            <a:r>
              <a:rPr lang="en-GB" dirty="0"/>
              <a:t>Newsgroups are online discussion groups that deal with a variety of </a:t>
            </a:r>
            <a:r>
              <a:rPr lang="en-GB" dirty="0" smtClean="0"/>
              <a:t>topics, also called an </a:t>
            </a:r>
            <a:r>
              <a:rPr lang="en-GB" dirty="0"/>
              <a:t>"online bulletin </a:t>
            </a:r>
            <a:r>
              <a:rPr lang="en-GB" dirty="0" smtClean="0"/>
              <a:t>boards" started as Usenet, owned by no-one. Each </a:t>
            </a:r>
            <a:r>
              <a:rPr lang="en-GB" dirty="0"/>
              <a:t>newsgroup is comprised of a group of users who post public messages or articles to that group. These articles are then </a:t>
            </a:r>
            <a:r>
              <a:rPr lang="en-GB" dirty="0" smtClean="0"/>
              <a:t>organised </a:t>
            </a:r>
            <a:r>
              <a:rPr lang="en-GB" dirty="0"/>
              <a:t>by subject category and tagged with a standard set of labels for the purpose of distribution from site to site. Each host site pays for its own transmission costs.</a:t>
            </a:r>
          </a:p>
          <a:p>
            <a:r>
              <a:rPr lang="en-GB" dirty="0"/>
              <a:t>Newsgroups differ from discussion lists in that discussion lists are generated via e-mail while newsgroups require a special newsreader software in order to read and post messages. Like discussion lists, newsgroups can be active forums for the exchange of ideas and information, providing a small business with opportunities for networking, learning more about the industry and competition, and marketing and sales possibilities. Newsgroups also tend to be </a:t>
            </a:r>
            <a:r>
              <a:rPr lang="en-GB" dirty="0" smtClean="0"/>
              <a:t>non-commercial, </a:t>
            </a:r>
            <a:r>
              <a:rPr lang="en-GB" dirty="0"/>
              <a:t>so it is crucial that participants become aware of a group's </a:t>
            </a:r>
            <a:r>
              <a:rPr lang="en-GB" dirty="0" smtClean="0"/>
              <a:t>purpose and </a:t>
            </a:r>
            <a:r>
              <a:rPr lang="en-GB" dirty="0"/>
              <a:t>rules of etiquette.</a:t>
            </a:r>
          </a:p>
          <a:p>
            <a:r>
              <a:rPr lang="en-GB" dirty="0"/>
              <a:t>Newsgroups are both moderated and </a:t>
            </a:r>
            <a:r>
              <a:rPr lang="en-GB" dirty="0" smtClean="0"/>
              <a:t>un-moderated</a:t>
            </a:r>
            <a:r>
              <a:rPr lang="en-GB" dirty="0"/>
              <a:t>. A moderated newsgroup is monitored by an administrator who may screen posts to the group, on the basis of appropriateness of content. An </a:t>
            </a:r>
            <a:r>
              <a:rPr lang="en-GB" dirty="0" smtClean="0"/>
              <a:t>un-moderated </a:t>
            </a:r>
            <a:r>
              <a:rPr lang="en-GB" dirty="0"/>
              <a:t>group </a:t>
            </a:r>
            <a:r>
              <a:rPr lang="en-GB" dirty="0" smtClean="0"/>
              <a:t>is </a:t>
            </a:r>
            <a:r>
              <a:rPr lang="en-GB" dirty="0"/>
              <a:t>not monitored. Articles posted by users appear "as is</a:t>
            </a:r>
            <a:r>
              <a:rPr lang="en-GB" dirty="0" smtClean="0"/>
              <a:t>."</a:t>
            </a:r>
            <a:endParaRPr lang="en-GB" dirty="0"/>
          </a:p>
          <a:p>
            <a:endParaRPr lang="en-GB" dirty="0"/>
          </a:p>
        </p:txBody>
      </p:sp>
      <p:sp>
        <p:nvSpPr>
          <p:cNvPr id="3" name="Title 2"/>
          <p:cNvSpPr>
            <a:spLocks noGrp="1"/>
          </p:cNvSpPr>
          <p:nvPr>
            <p:ph type="title"/>
          </p:nvPr>
        </p:nvSpPr>
        <p:spPr>
          <a:xfrm>
            <a:off x="230832" y="116632"/>
            <a:ext cx="8733656" cy="648072"/>
          </a:xfrm>
        </p:spPr>
        <p:txBody>
          <a:bodyPr>
            <a:noAutofit/>
          </a:bodyPr>
          <a:lstStyle/>
          <a:p>
            <a:r>
              <a:rPr lang="en-GB" sz="2800" dirty="0" smtClean="0"/>
              <a:t>M1.2 </a:t>
            </a:r>
            <a:r>
              <a:rPr lang="en-GB" sz="2800" dirty="0"/>
              <a:t>- </a:t>
            </a:r>
            <a:r>
              <a:rPr lang="en-GB" sz="2800" dirty="0" smtClean="0"/>
              <a:t>The </a:t>
            </a:r>
            <a:r>
              <a:rPr lang="en-GB" sz="2800" dirty="0"/>
              <a:t>impact of </a:t>
            </a:r>
            <a:r>
              <a:rPr lang="en-GB" sz="2800" dirty="0" smtClean="0"/>
              <a:t>e-commerce - Promotion</a:t>
            </a:r>
            <a:endParaRPr lang="en-GB" sz="2800" dirty="0"/>
          </a:p>
        </p:txBody>
      </p:sp>
    </p:spTree>
    <p:extLst>
      <p:ext uri="{BB962C8B-B14F-4D97-AF65-F5344CB8AC3E}">
        <p14:creationId xmlns:p14="http://schemas.microsoft.com/office/powerpoint/2010/main" val="9159758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00601"/>
          </a:xfrm>
        </p:spPr>
        <p:txBody>
          <a:bodyPr>
            <a:normAutofit fontScale="62500" lnSpcReduction="20000"/>
          </a:bodyPr>
          <a:lstStyle/>
          <a:p>
            <a:r>
              <a:rPr lang="en-GB" b="1" dirty="0" smtClean="0"/>
              <a:t>Blogs </a:t>
            </a:r>
            <a:r>
              <a:rPr lang="en-GB" b="1" dirty="0"/>
              <a:t>and </a:t>
            </a:r>
            <a:r>
              <a:rPr lang="en-GB" b="1" dirty="0" err="1" smtClean="0"/>
              <a:t>vlogs</a:t>
            </a:r>
            <a:r>
              <a:rPr lang="en-GB" b="1" dirty="0"/>
              <a:t> </a:t>
            </a:r>
            <a:r>
              <a:rPr lang="en-GB" dirty="0"/>
              <a:t>- </a:t>
            </a:r>
            <a:r>
              <a:rPr lang="en-GB" dirty="0" smtClean="0"/>
              <a:t>A </a:t>
            </a:r>
            <a:r>
              <a:rPr lang="en-GB" dirty="0"/>
              <a:t>blog is basically a journal that is published on the Web. The activity of updating a blog is called "blogging" and the person who keeps a blog is a "blogger." Blogs are typically updated frequently, if not daily, using software that allows people with little or no technical background to update and maintain the blog. </a:t>
            </a:r>
            <a:r>
              <a:rPr lang="en-GB" dirty="0" smtClean="0"/>
              <a:t>A </a:t>
            </a:r>
            <a:r>
              <a:rPr lang="en-GB" dirty="0"/>
              <a:t>key component of blogs is that they link to other sites and blogs. In this way, bloggers communicate with one another, establish online communities, and comment on topics and subject in the </a:t>
            </a:r>
            <a:r>
              <a:rPr lang="en-GB" dirty="0" smtClean="0"/>
              <a:t>news. The </a:t>
            </a:r>
            <a:r>
              <a:rPr lang="en-GB" dirty="0"/>
              <a:t>community of bloggers, the blogosphere, is large and growing. This has tempted businesses to try and take advantage of this new community to reach out through it to potential customers.</a:t>
            </a:r>
          </a:p>
          <a:p>
            <a:r>
              <a:rPr lang="en-GB" dirty="0"/>
              <a:t>Although blogs by their very nature occupy a </a:t>
            </a:r>
            <a:r>
              <a:rPr lang="en-GB" dirty="0" smtClean="0"/>
              <a:t>non-commercial </a:t>
            </a:r>
            <a:r>
              <a:rPr lang="en-GB" dirty="0"/>
              <a:t>Web space, many believe that businesses may be able to use blogs to establish a communications avenue with customers and reach those who influence opinion through popular blogs</a:t>
            </a:r>
            <a:r>
              <a:rPr lang="en-GB" dirty="0" smtClean="0"/>
              <a:t>.</a:t>
            </a:r>
            <a:endParaRPr lang="en-GB" dirty="0"/>
          </a:p>
          <a:p>
            <a:r>
              <a:rPr lang="en-GB" dirty="0"/>
              <a:t>Through a blog a business can disseminate information about its products and services, gather opinions from customers and try to </a:t>
            </a:r>
            <a:r>
              <a:rPr lang="en-GB" dirty="0" smtClean="0"/>
              <a:t>mould </a:t>
            </a:r>
            <a:r>
              <a:rPr lang="en-GB" dirty="0"/>
              <a:t>brand awareness through interaction with popular </a:t>
            </a:r>
            <a:r>
              <a:rPr lang="en-GB" dirty="0" smtClean="0"/>
              <a:t>blogs</a:t>
            </a:r>
            <a:r>
              <a:rPr lang="en-GB" dirty="0"/>
              <a:t>. </a:t>
            </a:r>
            <a:r>
              <a:rPr lang="en-GB" dirty="0" smtClean="0"/>
              <a:t>No </a:t>
            </a:r>
            <a:r>
              <a:rPr lang="en-GB" dirty="0"/>
              <a:t>one will read a blog that is not interesting, and no software yet devised can guarantee that. The rapid spontaneous back and forth discourse of the blogosphere is not an easy fit with the slow, cautious approach </a:t>
            </a:r>
            <a:r>
              <a:rPr lang="en-GB" dirty="0" smtClean="0"/>
              <a:t>favoured </a:t>
            </a:r>
            <a:r>
              <a:rPr lang="en-GB" dirty="0"/>
              <a:t>by most corporate marketing departments</a:t>
            </a:r>
            <a:r>
              <a:rPr lang="en-GB" dirty="0" smtClean="0"/>
              <a:t>.</a:t>
            </a:r>
          </a:p>
          <a:p>
            <a:r>
              <a:rPr lang="en-GB" b="1" dirty="0" err="1" smtClean="0"/>
              <a:t>Vlogs</a:t>
            </a:r>
            <a:r>
              <a:rPr lang="en-GB" dirty="0" smtClean="0"/>
              <a:t> are the same as blogs but with Video, popularised during the un-necessary Iraq war when soldiers Video logged their routines to family and friends. This is more personal than blogging as there is a face to the words.</a:t>
            </a:r>
          </a:p>
        </p:txBody>
      </p:sp>
      <p:sp>
        <p:nvSpPr>
          <p:cNvPr id="3" name="Title 2"/>
          <p:cNvSpPr>
            <a:spLocks noGrp="1"/>
          </p:cNvSpPr>
          <p:nvPr>
            <p:ph type="title"/>
          </p:nvPr>
        </p:nvSpPr>
        <p:spPr>
          <a:xfrm>
            <a:off x="230832" y="116632"/>
            <a:ext cx="8733656" cy="648072"/>
          </a:xfrm>
        </p:spPr>
        <p:txBody>
          <a:bodyPr>
            <a:noAutofit/>
          </a:bodyPr>
          <a:lstStyle/>
          <a:p>
            <a:r>
              <a:rPr lang="en-GB" sz="2800" dirty="0"/>
              <a:t>M1.2 - The impact of e-commerce - Promotion</a:t>
            </a:r>
          </a:p>
        </p:txBody>
      </p:sp>
    </p:spTree>
    <p:extLst>
      <p:ext uri="{BB962C8B-B14F-4D97-AF65-F5344CB8AC3E}">
        <p14:creationId xmlns:p14="http://schemas.microsoft.com/office/powerpoint/2010/main" val="6736501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3"/>
            <a:ext cx="8712968" cy="4896544"/>
          </a:xfrm>
        </p:spPr>
        <p:txBody>
          <a:bodyPr>
            <a:noAutofit/>
          </a:bodyPr>
          <a:lstStyle/>
          <a:p>
            <a:r>
              <a:rPr lang="en-GB" sz="1400" b="1" dirty="0" smtClean="0"/>
              <a:t>Forums</a:t>
            </a:r>
            <a:r>
              <a:rPr lang="en-GB" sz="1400" dirty="0" smtClean="0"/>
              <a:t> - </a:t>
            </a:r>
            <a:r>
              <a:rPr lang="en-GB" sz="1400" dirty="0"/>
              <a:t>The Internet has erased the geographical boundaries of doing business, turning every local company into a potentially global competitor.  The Web has also enabled people to join together into communities based upon like interests or like beliefs or like preferences for certain products or services. One of the best ways for a business to help foster community is to start an online forum</a:t>
            </a:r>
            <a:r>
              <a:rPr lang="en-GB" sz="1400" dirty="0" smtClean="0"/>
              <a:t>.</a:t>
            </a:r>
          </a:p>
          <a:p>
            <a:r>
              <a:rPr lang="en-GB" sz="1400" dirty="0" smtClean="0"/>
              <a:t>Online </a:t>
            </a:r>
            <a:r>
              <a:rPr lang="en-GB" sz="1400" dirty="0"/>
              <a:t>forums allow both real and potential customers to interact with you and with each other to discuss your products or services while helping you troubleshoot flaws. They can even help you learn about possible improvements to make. Online forums often consist of a variety of different technology tools, including message board forums, chat, instant messaging and more. Community members join the forum and use these tools to communicate, while your company moderates the discussion and makes sure it's achieving your business goals</a:t>
            </a:r>
            <a:r>
              <a:rPr lang="en-GB" sz="1400" dirty="0" smtClean="0"/>
              <a:t>.</a:t>
            </a:r>
          </a:p>
          <a:p>
            <a:r>
              <a:rPr lang="en-GB" sz="1400" dirty="0"/>
              <a:t>Customers who are fans of the product, the website, or the company may know how to use it better than other people. So you have the situation where customers go on and say, 'How do I use this?' Other customers may already know how to do this and may be willing to share</a:t>
            </a:r>
            <a:r>
              <a:rPr lang="en-GB" sz="1400" dirty="0" smtClean="0"/>
              <a:t>. The </a:t>
            </a:r>
            <a:r>
              <a:rPr lang="en-GB" sz="1400" dirty="0"/>
              <a:t>answer is then posted on the forum so the next person who comes along with the same question may find their answer quickly. This relieves a lot of pressure from the business' support lines and can ultimately save the company </a:t>
            </a:r>
            <a:r>
              <a:rPr lang="en-GB" sz="1400" dirty="0" smtClean="0"/>
              <a:t>money.</a:t>
            </a:r>
          </a:p>
          <a:p>
            <a:pPr marL="109728" indent="0">
              <a:spcAft>
                <a:spcPts val="1200"/>
              </a:spcAft>
              <a:buNone/>
            </a:pPr>
            <a:r>
              <a:rPr lang="en-GB" sz="1400" b="1" dirty="0" smtClean="0"/>
              <a:t>M1.2 </a:t>
            </a:r>
            <a:r>
              <a:rPr lang="en-GB" sz="1400" b="1" dirty="0"/>
              <a:t>- Task </a:t>
            </a:r>
            <a:r>
              <a:rPr lang="en-GB" sz="1400" b="1" dirty="0" smtClean="0"/>
              <a:t>10 </a:t>
            </a:r>
            <a:r>
              <a:rPr lang="en-GB" sz="1400" b="1" dirty="0"/>
              <a:t>– </a:t>
            </a:r>
            <a:r>
              <a:rPr lang="en-GB" sz="1400" dirty="0"/>
              <a:t>Describe with examples the how businesses can use </a:t>
            </a:r>
            <a:r>
              <a:rPr lang="en-GB" sz="1400" dirty="0" smtClean="0"/>
              <a:t>online communities </a:t>
            </a:r>
            <a:r>
              <a:rPr lang="en-GB" sz="1400" dirty="0"/>
              <a:t>in regards to an e-commerce strategy and discuss benefits of doing so.</a:t>
            </a:r>
          </a:p>
          <a:p>
            <a:endParaRPr lang="en-GB" sz="1400" dirty="0"/>
          </a:p>
        </p:txBody>
      </p:sp>
      <p:sp>
        <p:nvSpPr>
          <p:cNvPr id="3" name="Title 2"/>
          <p:cNvSpPr>
            <a:spLocks noGrp="1"/>
          </p:cNvSpPr>
          <p:nvPr>
            <p:ph type="title"/>
          </p:nvPr>
        </p:nvSpPr>
        <p:spPr>
          <a:xfrm>
            <a:off x="230832" y="116632"/>
            <a:ext cx="8733656" cy="792088"/>
          </a:xfrm>
        </p:spPr>
        <p:txBody>
          <a:bodyPr>
            <a:noAutofit/>
          </a:bodyPr>
          <a:lstStyle/>
          <a:p>
            <a:r>
              <a:rPr lang="en-GB" sz="2800" dirty="0"/>
              <a:t>M1.2 - The impact of e-commerce - Promotion</a:t>
            </a:r>
          </a:p>
        </p:txBody>
      </p:sp>
      <p:graphicFrame>
        <p:nvGraphicFramePr>
          <p:cNvPr id="4" name="Table 3"/>
          <p:cNvGraphicFramePr>
            <a:graphicFrameLocks noGrp="1"/>
          </p:cNvGraphicFramePr>
          <p:nvPr>
            <p:extLst>
              <p:ext uri="{D42A27DB-BD31-4B8C-83A1-F6EECF244321}">
                <p14:modId xmlns:p14="http://schemas.microsoft.com/office/powerpoint/2010/main" val="2467805773"/>
              </p:ext>
            </p:extLst>
          </p:nvPr>
        </p:nvGraphicFramePr>
        <p:xfrm>
          <a:off x="611561" y="5650448"/>
          <a:ext cx="7704855" cy="370840"/>
        </p:xfrm>
        <a:graphic>
          <a:graphicData uri="http://schemas.openxmlformats.org/drawingml/2006/table">
            <a:tbl>
              <a:tblPr firstRow="1" bandRow="1">
                <a:tableStyleId>{5C22544A-7EE6-4342-B048-85BDC9FD1C3A}</a:tableStyleId>
              </a:tblPr>
              <a:tblGrid>
                <a:gridCol w="2568285"/>
                <a:gridCol w="2568285"/>
                <a:gridCol w="2568285"/>
              </a:tblGrid>
              <a:tr h="370840">
                <a:tc>
                  <a:txBody>
                    <a:bodyPr/>
                    <a:lstStyle/>
                    <a:p>
                      <a:pPr algn="ctr"/>
                      <a:r>
                        <a:rPr lang="en-GB" sz="1600" dirty="0" smtClean="0"/>
                        <a:t>Forums</a:t>
                      </a:r>
                      <a:endParaRPr lang="en-GB" sz="1600" dirty="0"/>
                    </a:p>
                  </a:txBody>
                  <a:tcPr/>
                </a:tc>
                <a:tc>
                  <a:txBody>
                    <a:bodyPr/>
                    <a:lstStyle/>
                    <a:p>
                      <a:pPr algn="ctr"/>
                      <a:r>
                        <a:rPr lang="en-GB" sz="1600" dirty="0" smtClean="0"/>
                        <a:t> Blogs and </a:t>
                      </a:r>
                      <a:r>
                        <a:rPr lang="en-GB" sz="1600" dirty="0" err="1" smtClean="0"/>
                        <a:t>Vlogs</a:t>
                      </a:r>
                      <a:endParaRPr lang="en-GB" sz="1600" dirty="0"/>
                    </a:p>
                  </a:txBody>
                  <a:tcPr/>
                </a:tc>
                <a:tc>
                  <a:txBody>
                    <a:bodyPr/>
                    <a:lstStyle/>
                    <a:p>
                      <a:pPr algn="ctr"/>
                      <a:r>
                        <a:rPr lang="en-GB" sz="1600" dirty="0" smtClean="0"/>
                        <a:t>Newsgroups</a:t>
                      </a:r>
                      <a:endParaRPr lang="en-GB" sz="1600" dirty="0"/>
                    </a:p>
                  </a:txBody>
                  <a:tcPr/>
                </a:tc>
              </a:tr>
            </a:tbl>
          </a:graphicData>
        </a:graphic>
      </p:graphicFrame>
    </p:spTree>
    <p:extLst>
      <p:ext uri="{BB962C8B-B14F-4D97-AF65-F5344CB8AC3E}">
        <p14:creationId xmlns:p14="http://schemas.microsoft.com/office/powerpoint/2010/main" val="21457460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rmAutofit/>
          </a:bodyPr>
          <a:lstStyle/>
          <a:p>
            <a:pPr marL="0" indent="0">
              <a:buNone/>
            </a:pPr>
            <a:r>
              <a:rPr lang="en-GB" sz="1600" dirty="0"/>
              <a:t>The ability to access all of the content as it was intended to be regardless of the system or software they are using their social, educational, physical or legal environment.</a:t>
            </a:r>
          </a:p>
          <a:p>
            <a:r>
              <a:rPr lang="en-GB" sz="1600" dirty="0"/>
              <a:t>In short everyone can access the web content irrespective of external factors.</a:t>
            </a:r>
          </a:p>
          <a:p>
            <a:pPr lvl="1"/>
            <a:r>
              <a:rPr lang="en-GB" sz="1600" dirty="0"/>
              <a:t>Something as simple as having interactive help features, different colour or size options and alternate mirrored low bandwidth sites can help accessibility of content for a broad spectrum of </a:t>
            </a:r>
            <a:r>
              <a:rPr lang="en-GB" sz="1600" dirty="0" smtClean="0"/>
              <a:t>users</a:t>
            </a:r>
            <a:endParaRPr lang="en-US" sz="1600" dirty="0"/>
          </a:p>
          <a:p>
            <a:pPr lvl="1"/>
            <a:r>
              <a:rPr lang="en-US" sz="1600" dirty="0" smtClean="0"/>
              <a:t>The </a:t>
            </a:r>
            <a:r>
              <a:rPr lang="en-US" sz="1600" dirty="0"/>
              <a:t>factors affecting web accessibility </a:t>
            </a:r>
            <a:r>
              <a:rPr lang="en-US" sz="1600" dirty="0" smtClean="0"/>
              <a:t>include</a:t>
            </a:r>
            <a:endParaRPr lang="en-US" sz="1600" dirty="0"/>
          </a:p>
          <a:p>
            <a:pPr lvl="2"/>
            <a:r>
              <a:rPr lang="en-US" sz="1600" dirty="0"/>
              <a:t>People with Disabilities (Visual and Physical)</a:t>
            </a:r>
            <a:endParaRPr lang="en-GB" sz="1600" dirty="0"/>
          </a:p>
          <a:p>
            <a:pPr lvl="2"/>
            <a:r>
              <a:rPr lang="en-US" sz="1600" dirty="0"/>
              <a:t>The Social factors – language barriers and cultural background</a:t>
            </a:r>
          </a:p>
          <a:p>
            <a:pPr lvl="2"/>
            <a:r>
              <a:rPr lang="en-US" sz="1600" dirty="0"/>
              <a:t>Legal and policy factors – requirements from governments </a:t>
            </a:r>
          </a:p>
          <a:p>
            <a:pPr lvl="2"/>
            <a:r>
              <a:rPr lang="en-US" sz="1600" dirty="0"/>
              <a:t>Technical factors  - The system they are using or for example a slow Internet connection </a:t>
            </a:r>
          </a:p>
        </p:txBody>
      </p:sp>
      <p:sp>
        <p:nvSpPr>
          <p:cNvPr id="3" name="Title 2"/>
          <p:cNvSpPr>
            <a:spLocks noGrp="1"/>
          </p:cNvSpPr>
          <p:nvPr>
            <p:ph type="title"/>
          </p:nvPr>
        </p:nvSpPr>
        <p:spPr>
          <a:xfrm>
            <a:off x="230832" y="116632"/>
            <a:ext cx="8733656" cy="720080"/>
          </a:xfrm>
        </p:spPr>
        <p:txBody>
          <a:bodyPr>
            <a:noAutofit/>
          </a:bodyPr>
          <a:lstStyle/>
          <a:p>
            <a:r>
              <a:rPr lang="en-GB" sz="2700" dirty="0" smtClean="0"/>
              <a:t>M1.3 </a:t>
            </a:r>
            <a:r>
              <a:rPr lang="en-GB" sz="2700" dirty="0"/>
              <a:t>- </a:t>
            </a:r>
            <a:r>
              <a:rPr lang="en-GB" sz="2700" dirty="0" smtClean="0"/>
              <a:t>The </a:t>
            </a:r>
            <a:r>
              <a:rPr lang="en-GB" sz="2700" dirty="0"/>
              <a:t>impact of </a:t>
            </a:r>
            <a:r>
              <a:rPr lang="en-GB" sz="2700" dirty="0" smtClean="0"/>
              <a:t>e-commerce - Accessibility</a:t>
            </a:r>
            <a:endParaRPr lang="en-GB" sz="2700" dirty="0"/>
          </a:p>
        </p:txBody>
      </p:sp>
    </p:spTree>
    <p:extLst>
      <p:ext uri="{BB962C8B-B14F-4D97-AF65-F5344CB8AC3E}">
        <p14:creationId xmlns:p14="http://schemas.microsoft.com/office/powerpoint/2010/main" val="30959078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908720"/>
            <a:ext cx="8858312" cy="5806428"/>
          </a:xfrm>
        </p:spPr>
        <p:txBody>
          <a:bodyPr>
            <a:noAutofit/>
          </a:bodyPr>
          <a:lstStyle/>
          <a:p>
            <a:pPr marL="0" indent="0">
              <a:buNone/>
            </a:pPr>
            <a:r>
              <a:rPr lang="en-GB" sz="1400" dirty="0" smtClean="0"/>
              <a:t>People can have many different disabilities which could affect web accessibility:</a:t>
            </a:r>
          </a:p>
          <a:p>
            <a:pPr lvl="1"/>
            <a:r>
              <a:rPr lang="en-GB" sz="1400" dirty="0" smtClean="0"/>
              <a:t>Visual</a:t>
            </a:r>
          </a:p>
          <a:p>
            <a:pPr lvl="2"/>
            <a:r>
              <a:rPr lang="en-GB" sz="1400" dirty="0" smtClean="0"/>
              <a:t>Colour blind</a:t>
            </a:r>
          </a:p>
          <a:p>
            <a:pPr lvl="2"/>
            <a:r>
              <a:rPr lang="en-US" sz="1400" dirty="0" smtClean="0"/>
              <a:t>Short /long Sight</a:t>
            </a:r>
          </a:p>
          <a:p>
            <a:pPr lvl="2"/>
            <a:r>
              <a:rPr lang="en-US" sz="1400" dirty="0" smtClean="0"/>
              <a:t>Restricted field of view or Obstructed vision (e.g. - tunnel vision)</a:t>
            </a:r>
          </a:p>
          <a:p>
            <a:pPr lvl="2"/>
            <a:r>
              <a:rPr lang="en-US" sz="1400" dirty="0" smtClean="0"/>
              <a:t>Colour Blindness</a:t>
            </a:r>
            <a:endParaRPr lang="en-GB" sz="1400" dirty="0" smtClean="0"/>
          </a:p>
          <a:p>
            <a:pPr lvl="1"/>
            <a:r>
              <a:rPr lang="en-GB" sz="1400" dirty="0" smtClean="0"/>
              <a:t>Cognitive disabilities</a:t>
            </a:r>
          </a:p>
          <a:p>
            <a:pPr lvl="2"/>
            <a:r>
              <a:rPr lang="en-GB" sz="1400" dirty="0" smtClean="0"/>
              <a:t>Remembering how to operate or where to find areas of the website</a:t>
            </a:r>
          </a:p>
          <a:p>
            <a:pPr lvl="1"/>
            <a:r>
              <a:rPr lang="en-US" sz="1400" dirty="0" smtClean="0"/>
              <a:t>Hearing Disabilities</a:t>
            </a:r>
          </a:p>
          <a:p>
            <a:pPr lvl="1"/>
            <a:r>
              <a:rPr lang="en-GB" sz="1400" dirty="0" smtClean="0"/>
              <a:t>Physical ailments – Which could mean traditional mouse and keyboard operation is difficult</a:t>
            </a:r>
          </a:p>
          <a:p>
            <a:r>
              <a:rPr lang="en-US" sz="1400" b="1" dirty="0"/>
              <a:t>How do we get around these problems?</a:t>
            </a:r>
          </a:p>
          <a:p>
            <a:pPr lvl="1"/>
            <a:r>
              <a:rPr lang="en-US" sz="1400" dirty="0"/>
              <a:t>Special keys to control the Keyboard</a:t>
            </a:r>
          </a:p>
          <a:p>
            <a:pPr lvl="1"/>
            <a:r>
              <a:rPr lang="en-US" sz="1400" dirty="0"/>
              <a:t>Mouse Keys</a:t>
            </a:r>
          </a:p>
          <a:p>
            <a:pPr lvl="1"/>
            <a:r>
              <a:rPr lang="en-US" sz="1400" dirty="0"/>
              <a:t>Sound Sentry which gives visual indication of events which would normally be given by sound</a:t>
            </a:r>
          </a:p>
          <a:p>
            <a:pPr lvl="1"/>
            <a:r>
              <a:rPr lang="en-US" sz="1400" dirty="0"/>
              <a:t>Ways to change the screen </a:t>
            </a:r>
            <a:r>
              <a:rPr lang="en-US" sz="1400" dirty="0" err="1"/>
              <a:t>colours</a:t>
            </a:r>
            <a:r>
              <a:rPr lang="en-US" sz="1400" dirty="0"/>
              <a:t> and appearance</a:t>
            </a:r>
          </a:p>
          <a:p>
            <a:pPr lvl="1"/>
            <a:r>
              <a:rPr lang="en-US" sz="1400" dirty="0"/>
              <a:t>High Contrast Screens</a:t>
            </a:r>
          </a:p>
          <a:p>
            <a:pPr lvl="1"/>
            <a:r>
              <a:rPr lang="en-GB" sz="1400" dirty="0"/>
              <a:t>Design the website to have hotspot or image links to reinforce navigation protocols</a:t>
            </a:r>
            <a:endParaRPr lang="en-US" sz="1400" dirty="0"/>
          </a:p>
          <a:p>
            <a:r>
              <a:rPr lang="en-GB" sz="1400" b="1" dirty="0" smtClean="0"/>
              <a:t>Other </a:t>
            </a:r>
            <a:r>
              <a:rPr lang="en-GB" sz="1400" b="1" dirty="0"/>
              <a:t>ways to increase accessibility exist in Windows</a:t>
            </a:r>
            <a:r>
              <a:rPr lang="en-US" sz="1400" b="1" dirty="0"/>
              <a:t> are include:</a:t>
            </a:r>
          </a:p>
          <a:p>
            <a:pPr lvl="1"/>
            <a:r>
              <a:rPr lang="en-US" sz="1400" dirty="0"/>
              <a:t>A magnifier</a:t>
            </a:r>
          </a:p>
          <a:p>
            <a:pPr lvl="1"/>
            <a:r>
              <a:rPr lang="en-US" sz="1400" dirty="0"/>
              <a:t>A basic Screen Reader called Narrator</a:t>
            </a:r>
          </a:p>
          <a:p>
            <a:pPr lvl="1"/>
            <a:r>
              <a:rPr lang="en-US" sz="1400" dirty="0"/>
              <a:t>An on-screen keyboard</a:t>
            </a:r>
          </a:p>
          <a:p>
            <a:pPr lvl="1"/>
            <a:endParaRPr lang="en-US" sz="1400" dirty="0" smtClean="0"/>
          </a:p>
        </p:txBody>
      </p:sp>
      <p:sp>
        <p:nvSpPr>
          <p:cNvPr id="5" name="Title 2"/>
          <p:cNvSpPr>
            <a:spLocks noGrp="1"/>
          </p:cNvSpPr>
          <p:nvPr>
            <p:ph type="title"/>
          </p:nvPr>
        </p:nvSpPr>
        <p:spPr>
          <a:xfrm>
            <a:off x="230832" y="116632"/>
            <a:ext cx="8733656" cy="720080"/>
          </a:xfrm>
        </p:spPr>
        <p:txBody>
          <a:bodyPr>
            <a:noAutofit/>
          </a:bodyPr>
          <a:lstStyle/>
          <a:p>
            <a:r>
              <a:rPr lang="en-GB" sz="2700" dirty="0" smtClean="0"/>
              <a:t>M1.3 </a:t>
            </a:r>
            <a:r>
              <a:rPr lang="en-GB" sz="2700" dirty="0"/>
              <a:t>- </a:t>
            </a:r>
            <a:r>
              <a:rPr lang="en-GB" sz="2700" dirty="0" smtClean="0"/>
              <a:t>The </a:t>
            </a:r>
            <a:r>
              <a:rPr lang="en-GB" sz="2700" dirty="0"/>
              <a:t>impact of </a:t>
            </a:r>
            <a:r>
              <a:rPr lang="en-GB" sz="2700" dirty="0" smtClean="0"/>
              <a:t>e-commerce - Accessibility</a:t>
            </a:r>
            <a:endParaRPr lang="en-GB" sz="2700" dirty="0"/>
          </a:p>
        </p:txBody>
      </p:sp>
    </p:spTree>
    <p:extLst>
      <p:ext uri="{BB962C8B-B14F-4D97-AF65-F5344CB8AC3E}">
        <p14:creationId xmlns:p14="http://schemas.microsoft.com/office/powerpoint/2010/main" val="6561470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908720"/>
            <a:ext cx="8858312" cy="5806428"/>
          </a:xfrm>
        </p:spPr>
        <p:txBody>
          <a:bodyPr>
            <a:noAutofit/>
          </a:bodyPr>
          <a:lstStyle/>
          <a:p>
            <a:r>
              <a:rPr lang="en-US" sz="1400" b="1" dirty="0" smtClean="0"/>
              <a:t>Language barriers</a:t>
            </a:r>
          </a:p>
          <a:p>
            <a:pPr lvl="1"/>
            <a:r>
              <a:rPr lang="en-GB" sz="1200" dirty="0" smtClean="0"/>
              <a:t>Not understanding the written language hinders web accessibility.</a:t>
            </a:r>
          </a:p>
          <a:p>
            <a:r>
              <a:rPr lang="en-US" sz="1400" b="1" dirty="0" smtClean="0"/>
              <a:t>Education</a:t>
            </a:r>
          </a:p>
          <a:p>
            <a:pPr lvl="1"/>
            <a:r>
              <a:rPr lang="en-GB" sz="1200" dirty="0" smtClean="0"/>
              <a:t>We take for granted what we know about the internet and how to use it.  However there are many different social groups that have not been exposed to computers or the internet and as a result can not or are afraid to access these.</a:t>
            </a:r>
          </a:p>
          <a:p>
            <a:r>
              <a:rPr lang="en-US" sz="1400" b="1" dirty="0" smtClean="0"/>
              <a:t>Cultural differences</a:t>
            </a:r>
          </a:p>
          <a:p>
            <a:pPr lvl="1"/>
            <a:r>
              <a:rPr lang="en-GB" sz="1200" dirty="0" smtClean="0"/>
              <a:t>Unwritten acceptable social norms and ‘ways of doing things’ could lead to alienation of different cultures.</a:t>
            </a:r>
          </a:p>
          <a:p>
            <a:pPr lvl="1"/>
            <a:r>
              <a:rPr lang="en-GB" sz="1200" dirty="0" smtClean="0"/>
              <a:t>For example the same products for the same company have very different web presences.  Take a look yourself!</a:t>
            </a:r>
          </a:p>
          <a:p>
            <a:r>
              <a:rPr lang="en-GB" sz="1400" b="1" dirty="0"/>
              <a:t>How to address these:</a:t>
            </a:r>
          </a:p>
          <a:p>
            <a:pPr lvl="1"/>
            <a:r>
              <a:rPr lang="en-GB" sz="1200" dirty="0"/>
              <a:t>Having different language options is a relatively easy method of addressing web accessibility, alternatively using images would be universal.</a:t>
            </a:r>
          </a:p>
          <a:p>
            <a:pPr lvl="1"/>
            <a:r>
              <a:rPr lang="en-GB" sz="1200" dirty="0"/>
              <a:t>Having clear and succinct help – possibly through flash animation or clear text.</a:t>
            </a:r>
          </a:p>
          <a:p>
            <a:pPr lvl="1"/>
            <a:r>
              <a:rPr lang="en-GB" sz="1200" dirty="0"/>
              <a:t>Having different alternative sites which cater specifically to the different culture</a:t>
            </a:r>
          </a:p>
          <a:p>
            <a:pPr marL="620713" lvl="1" indent="-620713" algn="ctr">
              <a:buNone/>
            </a:pPr>
            <a:r>
              <a:rPr lang="en-US" sz="1200" dirty="0" smtClean="0">
                <a:solidFill>
                  <a:schemeClr val="tx1">
                    <a:lumMod val="95000"/>
                  </a:schemeClr>
                </a:solidFill>
                <a:hlinkClick r:id="rId2"/>
              </a:rPr>
              <a:t>http</a:t>
            </a:r>
            <a:r>
              <a:rPr lang="en-US" sz="1200" dirty="0">
                <a:solidFill>
                  <a:schemeClr val="tx1">
                    <a:lumMod val="95000"/>
                  </a:schemeClr>
                </a:solidFill>
                <a:hlinkClick r:id="rId2"/>
              </a:rPr>
              <a:t>://www.coca-cola.com/index.jsp?cookie=false</a:t>
            </a:r>
            <a:r>
              <a:rPr lang="en-US" sz="1200" dirty="0">
                <a:solidFill>
                  <a:schemeClr val="tx1">
                    <a:lumMod val="95000"/>
                  </a:schemeClr>
                </a:solidFill>
              </a:rPr>
              <a:t> </a:t>
            </a:r>
          </a:p>
          <a:p>
            <a:pPr lvl="1"/>
            <a:endParaRPr lang="en-US" sz="1200" dirty="0"/>
          </a:p>
          <a:p>
            <a:pPr lvl="1"/>
            <a:endParaRPr lang="en-GB" sz="1200" dirty="0" smtClean="0"/>
          </a:p>
        </p:txBody>
      </p:sp>
      <p:grpSp>
        <p:nvGrpSpPr>
          <p:cNvPr id="5" name="Group 4"/>
          <p:cNvGrpSpPr/>
          <p:nvPr/>
        </p:nvGrpSpPr>
        <p:grpSpPr>
          <a:xfrm>
            <a:off x="243364" y="4622176"/>
            <a:ext cx="8649116" cy="1399112"/>
            <a:chOff x="64008" y="4286256"/>
            <a:chExt cx="9035375" cy="1583778"/>
          </a:xfrm>
        </p:grpSpPr>
        <p:pic>
          <p:nvPicPr>
            <p:cNvPr id="6" name="Picture 3"/>
            <p:cNvPicPr>
              <a:picLocks noChangeAspect="1" noChangeArrowheads="1"/>
            </p:cNvPicPr>
            <p:nvPr/>
          </p:nvPicPr>
          <p:blipFill>
            <a:blip r:embed="rId3" cstate="print"/>
            <a:srcRect l="9666" t="16998" r="11611" b="15011"/>
            <a:stretch>
              <a:fillRect/>
            </a:stretch>
          </p:blipFill>
          <p:spPr bwMode="auto">
            <a:xfrm>
              <a:off x="64008" y="4286256"/>
              <a:ext cx="1757661" cy="1214446"/>
            </a:xfrm>
            <a:prstGeom prst="rect">
              <a:avLst/>
            </a:prstGeom>
            <a:noFill/>
            <a:ln w="9525">
              <a:noFill/>
              <a:miter lim="800000"/>
              <a:headEnd/>
              <a:tailEnd/>
            </a:ln>
          </p:spPr>
        </p:pic>
        <p:sp>
          <p:nvSpPr>
            <p:cNvPr id="7" name="TextBox 6"/>
            <p:cNvSpPr txBox="1"/>
            <p:nvPr/>
          </p:nvSpPr>
          <p:spPr>
            <a:xfrm>
              <a:off x="571472" y="5500702"/>
              <a:ext cx="857256" cy="369332"/>
            </a:xfrm>
            <a:prstGeom prst="rect">
              <a:avLst/>
            </a:prstGeom>
            <a:noFill/>
          </p:spPr>
          <p:txBody>
            <a:bodyPr wrap="square" rtlCol="0">
              <a:spAutoFit/>
            </a:bodyPr>
            <a:lstStyle/>
            <a:p>
              <a:r>
                <a:rPr lang="en-GB" dirty="0" smtClean="0">
                  <a:latin typeface="Calibri" pitchFamily="34" charset="0"/>
                  <a:cs typeface="Calibri" pitchFamily="34" charset="0"/>
                </a:rPr>
                <a:t>USA</a:t>
              </a:r>
              <a:endParaRPr lang="en-US" dirty="0">
                <a:latin typeface="Calibri" pitchFamily="34" charset="0"/>
                <a:cs typeface="Calibri" pitchFamily="34" charset="0"/>
              </a:endParaRPr>
            </a:p>
          </p:txBody>
        </p:sp>
        <p:pic>
          <p:nvPicPr>
            <p:cNvPr id="8" name="Picture 4"/>
            <p:cNvPicPr>
              <a:picLocks noChangeAspect="1" noChangeArrowheads="1"/>
            </p:cNvPicPr>
            <p:nvPr/>
          </p:nvPicPr>
          <p:blipFill>
            <a:blip r:embed="rId4" cstate="print"/>
            <a:srcRect t="12500" r="20000" b="25000"/>
            <a:stretch>
              <a:fillRect/>
            </a:stretch>
          </p:blipFill>
          <p:spPr bwMode="auto">
            <a:xfrm>
              <a:off x="1875644" y="4286256"/>
              <a:ext cx="1928826" cy="1205516"/>
            </a:xfrm>
            <a:prstGeom prst="rect">
              <a:avLst/>
            </a:prstGeom>
            <a:noFill/>
            <a:ln w="9525">
              <a:noFill/>
              <a:miter lim="800000"/>
              <a:headEnd/>
              <a:tailEnd/>
            </a:ln>
          </p:spPr>
        </p:pic>
        <p:pic>
          <p:nvPicPr>
            <p:cNvPr id="9" name="Picture 5"/>
            <p:cNvPicPr>
              <a:picLocks noChangeAspect="1" noChangeArrowheads="1"/>
            </p:cNvPicPr>
            <p:nvPr/>
          </p:nvPicPr>
          <p:blipFill>
            <a:blip r:embed="rId5" cstate="print"/>
            <a:srcRect l="10651" t="13314" r="7688" b="11239"/>
            <a:stretch>
              <a:fillRect/>
            </a:stretch>
          </p:blipFill>
          <p:spPr bwMode="auto">
            <a:xfrm>
              <a:off x="3868478" y="4286256"/>
              <a:ext cx="1643074" cy="1214446"/>
            </a:xfrm>
            <a:prstGeom prst="rect">
              <a:avLst/>
            </a:prstGeom>
            <a:noFill/>
            <a:ln w="9525">
              <a:noFill/>
              <a:miter lim="800000"/>
              <a:headEnd/>
              <a:tailEnd/>
            </a:ln>
          </p:spPr>
        </p:pic>
        <p:pic>
          <p:nvPicPr>
            <p:cNvPr id="10" name="Picture 6"/>
            <p:cNvPicPr>
              <a:picLocks noChangeAspect="1" noChangeArrowheads="1"/>
            </p:cNvPicPr>
            <p:nvPr/>
          </p:nvPicPr>
          <p:blipFill>
            <a:blip r:embed="rId6" cstate="print"/>
            <a:srcRect l="8571" t="15955" r="11429" b="16188"/>
            <a:stretch>
              <a:fillRect/>
            </a:stretch>
          </p:blipFill>
          <p:spPr bwMode="auto">
            <a:xfrm>
              <a:off x="5573846" y="4286256"/>
              <a:ext cx="1789710" cy="1214446"/>
            </a:xfrm>
            <a:prstGeom prst="rect">
              <a:avLst/>
            </a:prstGeom>
            <a:noFill/>
            <a:ln w="9525">
              <a:noFill/>
              <a:miter lim="800000"/>
              <a:headEnd/>
              <a:tailEnd/>
            </a:ln>
          </p:spPr>
        </p:pic>
        <p:sp>
          <p:nvSpPr>
            <p:cNvPr id="11" name="TextBox 10"/>
            <p:cNvSpPr txBox="1"/>
            <p:nvPr/>
          </p:nvSpPr>
          <p:spPr>
            <a:xfrm>
              <a:off x="2143108" y="5500702"/>
              <a:ext cx="1571636" cy="369332"/>
            </a:xfrm>
            <a:prstGeom prst="rect">
              <a:avLst/>
            </a:prstGeom>
            <a:noFill/>
          </p:spPr>
          <p:txBody>
            <a:bodyPr wrap="square" rtlCol="0">
              <a:spAutoFit/>
            </a:bodyPr>
            <a:lstStyle/>
            <a:p>
              <a:r>
                <a:rPr lang="en-GB" dirty="0" smtClean="0">
                  <a:latin typeface="Calibri" pitchFamily="34" charset="0"/>
                  <a:cs typeface="Calibri" pitchFamily="34" charset="0"/>
                </a:rPr>
                <a:t>Hong Kong</a:t>
              </a:r>
              <a:endParaRPr lang="en-US" dirty="0">
                <a:latin typeface="Calibri" pitchFamily="34" charset="0"/>
                <a:cs typeface="Calibri" pitchFamily="34" charset="0"/>
              </a:endParaRPr>
            </a:p>
          </p:txBody>
        </p:sp>
        <p:sp>
          <p:nvSpPr>
            <p:cNvPr id="12" name="TextBox 11"/>
            <p:cNvSpPr txBox="1"/>
            <p:nvPr/>
          </p:nvSpPr>
          <p:spPr>
            <a:xfrm>
              <a:off x="4286248" y="5500702"/>
              <a:ext cx="857256" cy="369332"/>
            </a:xfrm>
            <a:prstGeom prst="rect">
              <a:avLst/>
            </a:prstGeom>
            <a:noFill/>
          </p:spPr>
          <p:txBody>
            <a:bodyPr wrap="square" rtlCol="0">
              <a:spAutoFit/>
            </a:bodyPr>
            <a:lstStyle/>
            <a:p>
              <a:r>
                <a:rPr lang="en-GB" dirty="0" smtClean="0">
                  <a:latin typeface="Calibri" pitchFamily="34" charset="0"/>
                  <a:cs typeface="Calibri" pitchFamily="34" charset="0"/>
                </a:rPr>
                <a:t>Japan</a:t>
              </a:r>
              <a:endParaRPr lang="en-US" dirty="0">
                <a:latin typeface="Calibri" pitchFamily="34" charset="0"/>
                <a:cs typeface="Calibri" pitchFamily="34" charset="0"/>
              </a:endParaRPr>
            </a:p>
          </p:txBody>
        </p:sp>
        <p:sp>
          <p:nvSpPr>
            <p:cNvPr id="13" name="TextBox 12"/>
            <p:cNvSpPr txBox="1"/>
            <p:nvPr/>
          </p:nvSpPr>
          <p:spPr>
            <a:xfrm>
              <a:off x="6215074" y="5500702"/>
              <a:ext cx="857256" cy="369332"/>
            </a:xfrm>
            <a:prstGeom prst="rect">
              <a:avLst/>
            </a:prstGeom>
            <a:noFill/>
          </p:spPr>
          <p:txBody>
            <a:bodyPr wrap="square" rtlCol="0">
              <a:spAutoFit/>
            </a:bodyPr>
            <a:lstStyle/>
            <a:p>
              <a:r>
                <a:rPr lang="en-GB" dirty="0" smtClean="0">
                  <a:latin typeface="Calibri" pitchFamily="34" charset="0"/>
                  <a:cs typeface="Calibri" pitchFamily="34" charset="0"/>
                </a:rPr>
                <a:t>UK</a:t>
              </a:r>
              <a:endParaRPr lang="en-US" dirty="0">
                <a:latin typeface="Calibri" pitchFamily="34" charset="0"/>
                <a:cs typeface="Calibri" pitchFamily="34" charset="0"/>
              </a:endParaRPr>
            </a:p>
          </p:txBody>
        </p:sp>
        <p:pic>
          <p:nvPicPr>
            <p:cNvPr id="14" name="Picture 7"/>
            <p:cNvPicPr>
              <a:picLocks noChangeAspect="1" noChangeArrowheads="1"/>
            </p:cNvPicPr>
            <p:nvPr/>
          </p:nvPicPr>
          <p:blipFill>
            <a:blip r:embed="rId7" cstate="print"/>
            <a:srcRect t="13314" r="21890" b="15677"/>
            <a:stretch>
              <a:fillRect/>
            </a:stretch>
          </p:blipFill>
          <p:spPr bwMode="auto">
            <a:xfrm>
              <a:off x="7429520" y="4286256"/>
              <a:ext cx="1669863" cy="1214446"/>
            </a:xfrm>
            <a:prstGeom prst="rect">
              <a:avLst/>
            </a:prstGeom>
            <a:noFill/>
            <a:ln w="9525">
              <a:noFill/>
              <a:miter lim="800000"/>
              <a:headEnd/>
              <a:tailEnd/>
            </a:ln>
          </p:spPr>
        </p:pic>
        <p:sp>
          <p:nvSpPr>
            <p:cNvPr id="15" name="TextBox 14"/>
            <p:cNvSpPr txBox="1"/>
            <p:nvPr/>
          </p:nvSpPr>
          <p:spPr>
            <a:xfrm>
              <a:off x="7643834" y="5500702"/>
              <a:ext cx="1357322" cy="369332"/>
            </a:xfrm>
            <a:prstGeom prst="rect">
              <a:avLst/>
            </a:prstGeom>
            <a:noFill/>
          </p:spPr>
          <p:txBody>
            <a:bodyPr wrap="square" rtlCol="0">
              <a:spAutoFit/>
            </a:bodyPr>
            <a:lstStyle/>
            <a:p>
              <a:r>
                <a:rPr lang="en-GB" dirty="0" smtClean="0">
                  <a:latin typeface="Calibri" pitchFamily="34" charset="0"/>
                  <a:cs typeface="Calibri" pitchFamily="34" charset="0"/>
                </a:rPr>
                <a:t>P R of China</a:t>
              </a:r>
              <a:endParaRPr lang="en-US" dirty="0">
                <a:latin typeface="Calibri" pitchFamily="34" charset="0"/>
                <a:cs typeface="Calibri" pitchFamily="34" charset="0"/>
              </a:endParaRPr>
            </a:p>
          </p:txBody>
        </p:sp>
      </p:grpSp>
      <p:sp>
        <p:nvSpPr>
          <p:cNvPr id="16" name="Title 2"/>
          <p:cNvSpPr>
            <a:spLocks noGrp="1"/>
          </p:cNvSpPr>
          <p:nvPr>
            <p:ph type="title"/>
          </p:nvPr>
        </p:nvSpPr>
        <p:spPr>
          <a:xfrm>
            <a:off x="230832" y="116632"/>
            <a:ext cx="8733656" cy="720080"/>
          </a:xfrm>
        </p:spPr>
        <p:txBody>
          <a:bodyPr>
            <a:noAutofit/>
          </a:bodyPr>
          <a:lstStyle/>
          <a:p>
            <a:r>
              <a:rPr lang="en-GB" sz="2700" dirty="0" smtClean="0"/>
              <a:t>M1.3 </a:t>
            </a:r>
            <a:r>
              <a:rPr lang="en-GB" sz="2700" dirty="0"/>
              <a:t>- </a:t>
            </a:r>
            <a:r>
              <a:rPr lang="en-GB" sz="2700" dirty="0" smtClean="0"/>
              <a:t>The </a:t>
            </a:r>
            <a:r>
              <a:rPr lang="en-GB" sz="2700" dirty="0"/>
              <a:t>impact of </a:t>
            </a:r>
            <a:r>
              <a:rPr lang="en-GB" sz="2700" dirty="0" smtClean="0"/>
              <a:t>e-commerce - Accessibility</a:t>
            </a:r>
            <a:endParaRPr lang="en-GB" sz="2700" dirty="0"/>
          </a:p>
        </p:txBody>
      </p:sp>
    </p:spTree>
    <p:extLst>
      <p:ext uri="{BB962C8B-B14F-4D97-AF65-F5344CB8AC3E}">
        <p14:creationId xmlns:p14="http://schemas.microsoft.com/office/powerpoint/2010/main" val="919913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7"/>
            <a:ext cx="8712968" cy="5184576"/>
          </a:xfrm>
        </p:spPr>
        <p:txBody>
          <a:bodyPr>
            <a:normAutofit fontScale="85000" lnSpcReduction="20000"/>
          </a:bodyPr>
          <a:lstStyle/>
          <a:p>
            <a:r>
              <a:rPr lang="en-GB" b="1" dirty="0" smtClean="0"/>
              <a:t>P2 - </a:t>
            </a:r>
            <a:r>
              <a:rPr lang="en-GB" dirty="0" smtClean="0"/>
              <a:t>The </a:t>
            </a:r>
            <a:r>
              <a:rPr lang="en-GB" dirty="0"/>
              <a:t>assessment criterion </a:t>
            </a:r>
            <a:r>
              <a:rPr lang="en-GB" b="1" dirty="0"/>
              <a:t>P2</a:t>
            </a:r>
            <a:r>
              <a:rPr lang="en-GB" dirty="0"/>
              <a:t> could be evidenced by the use of a report, leaflet or presentation delivered by the learner that could be supported by tutor observation and/or recorded evidence. The learner is required to explain the impact of introducing an e-commerce system on an organisation (the organisation details could be provided). The learner must explain at least four impacts from both the advantages and disadvantages sections in the teaching content. </a:t>
            </a:r>
          </a:p>
          <a:p>
            <a:r>
              <a:rPr lang="en-GB" b="1" dirty="0" smtClean="0"/>
              <a:t>M1 - </a:t>
            </a:r>
            <a:r>
              <a:rPr lang="en-GB" dirty="0" smtClean="0"/>
              <a:t>The </a:t>
            </a:r>
            <a:r>
              <a:rPr lang="en-GB" dirty="0"/>
              <a:t>merit criterion </a:t>
            </a:r>
            <a:r>
              <a:rPr lang="en-GB" b="1" dirty="0"/>
              <a:t>M1</a:t>
            </a:r>
            <a:r>
              <a:rPr lang="en-GB" dirty="0"/>
              <a:t> could be evidenced by the learner describing and providing a detailed description how an organisation (same business as used for assessment criterion P2) can promote their business using e-commerce. They must provide examples which could be evidenced by screen prints. The learner must include at least four methods listed in the teaching content. </a:t>
            </a:r>
          </a:p>
        </p:txBody>
      </p:sp>
      <p:sp>
        <p:nvSpPr>
          <p:cNvPr id="3" name="Title 2"/>
          <p:cNvSpPr>
            <a:spLocks noGrp="1"/>
          </p:cNvSpPr>
          <p:nvPr>
            <p:ph type="title"/>
          </p:nvPr>
        </p:nvSpPr>
        <p:spPr/>
        <p:txBody>
          <a:bodyPr>
            <a:normAutofit/>
          </a:bodyPr>
          <a:lstStyle/>
          <a:p>
            <a:r>
              <a:rPr lang="en-GB" dirty="0"/>
              <a:t>Assessment Criteria P2, M1 </a:t>
            </a:r>
          </a:p>
        </p:txBody>
      </p:sp>
    </p:spTree>
    <p:extLst>
      <p:ext uri="{BB962C8B-B14F-4D97-AF65-F5344CB8AC3E}">
        <p14:creationId xmlns:p14="http://schemas.microsoft.com/office/powerpoint/2010/main" val="60945132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64704"/>
            <a:ext cx="8858312" cy="5500726"/>
          </a:xfrm>
        </p:spPr>
        <p:txBody>
          <a:bodyPr>
            <a:noAutofit/>
          </a:bodyPr>
          <a:lstStyle/>
          <a:p>
            <a:r>
              <a:rPr lang="en-GB" sz="1400" b="1" dirty="0" smtClean="0"/>
              <a:t>Copyright law:</a:t>
            </a:r>
          </a:p>
          <a:p>
            <a:pPr lvl="1"/>
            <a:r>
              <a:rPr lang="en-GB" sz="1400" dirty="0" smtClean="0"/>
              <a:t>You tube used to ban music videos in the UK due to royalty payments. (</a:t>
            </a:r>
            <a:r>
              <a:rPr lang="en-GB" sz="1400" dirty="0" smtClean="0">
                <a:hlinkClick r:id="rId2"/>
              </a:rPr>
              <a:t>http://www.cbsnews.com/stories/2009/03/10/tech/main4855546.shtml</a:t>
            </a:r>
            <a:r>
              <a:rPr lang="en-GB" sz="1400" dirty="0" smtClean="0"/>
              <a:t>)</a:t>
            </a:r>
          </a:p>
          <a:p>
            <a:pPr lvl="1"/>
            <a:r>
              <a:rPr lang="en-GB" sz="1400" dirty="0" smtClean="0"/>
              <a:t>Streaming TV is also restricted dependant on the country, for example – trying to get on Fox.com and viewing a video will result in a ‘thanks for your interest but you can’t view this’ kind of message</a:t>
            </a:r>
          </a:p>
          <a:p>
            <a:r>
              <a:rPr lang="en-US" sz="1400" b="1" dirty="0" smtClean="0"/>
              <a:t>Requirements from governments:</a:t>
            </a:r>
          </a:p>
          <a:p>
            <a:pPr lvl="1"/>
            <a:r>
              <a:rPr lang="en-GB" sz="1400" dirty="0" smtClean="0"/>
              <a:t>Censorship</a:t>
            </a:r>
          </a:p>
          <a:p>
            <a:pPr marL="1200150" lvl="3" indent="-342900"/>
            <a:r>
              <a:rPr lang="en-GB" sz="1400" dirty="0" smtClean="0"/>
              <a:t>Certain material can not be viewed in certain countries due to its nature.</a:t>
            </a:r>
            <a:endParaRPr lang="en-US" sz="1400" dirty="0" smtClean="0"/>
          </a:p>
          <a:p>
            <a:pPr marL="1200150" lvl="3" indent="-342900"/>
            <a:r>
              <a:rPr lang="en-GB" sz="1400" dirty="0" smtClean="0"/>
              <a:t>China heavily censors its internet and sets out strict guidelines and rules for its use (</a:t>
            </a:r>
            <a:r>
              <a:rPr lang="en-GB" sz="1400" dirty="0" smtClean="0">
                <a:hlinkClick r:id="rId3"/>
              </a:rPr>
              <a:t>http://en.wikipedia.org/wiki/Internet_censorship_in_the_People's_Republic_of_China</a:t>
            </a:r>
            <a:r>
              <a:rPr lang="en-GB" sz="1400" dirty="0" smtClean="0"/>
              <a:t>) </a:t>
            </a:r>
          </a:p>
          <a:p>
            <a:pPr marL="342900" lvl="1" indent="-342900"/>
            <a:r>
              <a:rPr lang="en-GB" sz="1400" b="1" dirty="0"/>
              <a:t>Possible solutions:</a:t>
            </a:r>
          </a:p>
          <a:p>
            <a:pPr marL="742950" lvl="2" indent="-342900"/>
            <a:r>
              <a:rPr lang="en-GB" sz="1400" dirty="0"/>
              <a:t>Using localised web pages allows companies to avoid potential legal pitfalls.</a:t>
            </a:r>
          </a:p>
          <a:p>
            <a:pPr marL="742950" lvl="2" indent="-342900"/>
            <a:r>
              <a:rPr lang="en-GB" sz="1400" dirty="0"/>
              <a:t>On international sites with international customers explaining what local laws exist and refusing to do anything to break these local laws would also be a solution.</a:t>
            </a:r>
          </a:p>
          <a:p>
            <a:pPr marL="1200150" lvl="3" indent="-342900"/>
            <a:r>
              <a:rPr lang="en-GB" sz="1400" dirty="0"/>
              <a:t>For example going on to an international website and trying to purchase an illegal weapon for delivery in the UK.</a:t>
            </a:r>
          </a:p>
          <a:p>
            <a:pPr lvl="1"/>
            <a:endParaRPr lang="en-US" sz="1400" dirty="0"/>
          </a:p>
          <a:p>
            <a:pPr marL="1200150" lvl="3" indent="-342900"/>
            <a:endParaRPr lang="en-GB" sz="1400" dirty="0" smtClean="0"/>
          </a:p>
          <a:p>
            <a:pPr marL="342900" lvl="1" indent="-342900"/>
            <a:endParaRPr lang="en-GB" sz="1400" dirty="0" smtClean="0"/>
          </a:p>
          <a:p>
            <a:pPr lvl="1"/>
            <a:endParaRPr lang="en-US" sz="1400" dirty="0"/>
          </a:p>
        </p:txBody>
      </p:sp>
      <p:pic>
        <p:nvPicPr>
          <p:cNvPr id="4" name="Picture 2"/>
          <p:cNvPicPr>
            <a:picLocks noChangeAspect="1" noChangeArrowheads="1"/>
          </p:cNvPicPr>
          <p:nvPr/>
        </p:nvPicPr>
        <p:blipFill>
          <a:blip r:embed="rId4" cstate="print"/>
          <a:srcRect r="31946" b="59968"/>
          <a:stretch>
            <a:fillRect/>
          </a:stretch>
        </p:blipFill>
        <p:spPr bwMode="auto">
          <a:xfrm>
            <a:off x="4211960" y="4725144"/>
            <a:ext cx="4601676" cy="1742383"/>
          </a:xfrm>
          <a:prstGeom prst="rect">
            <a:avLst/>
          </a:prstGeom>
          <a:noFill/>
          <a:ln w="9525">
            <a:noFill/>
            <a:miter lim="800000"/>
            <a:headEnd/>
            <a:tailEnd/>
          </a:ln>
        </p:spPr>
      </p:pic>
      <p:sp>
        <p:nvSpPr>
          <p:cNvPr id="6" name="Title 2"/>
          <p:cNvSpPr>
            <a:spLocks noGrp="1"/>
          </p:cNvSpPr>
          <p:nvPr>
            <p:ph type="title"/>
          </p:nvPr>
        </p:nvSpPr>
        <p:spPr>
          <a:xfrm>
            <a:off x="230832" y="116632"/>
            <a:ext cx="8733656" cy="720080"/>
          </a:xfrm>
        </p:spPr>
        <p:txBody>
          <a:bodyPr>
            <a:noAutofit/>
          </a:bodyPr>
          <a:lstStyle/>
          <a:p>
            <a:r>
              <a:rPr lang="en-GB" sz="2700" dirty="0" smtClean="0"/>
              <a:t>M1.3 </a:t>
            </a:r>
            <a:r>
              <a:rPr lang="en-GB" sz="2700" dirty="0"/>
              <a:t>- </a:t>
            </a:r>
            <a:r>
              <a:rPr lang="en-GB" sz="2700" dirty="0" smtClean="0"/>
              <a:t>The </a:t>
            </a:r>
            <a:r>
              <a:rPr lang="en-GB" sz="2700" dirty="0"/>
              <a:t>impact of </a:t>
            </a:r>
            <a:r>
              <a:rPr lang="en-GB" sz="2700" dirty="0" smtClean="0"/>
              <a:t>e-commerce - Accessibility</a:t>
            </a:r>
            <a:endParaRPr lang="en-GB" sz="2700" dirty="0"/>
          </a:p>
        </p:txBody>
      </p:sp>
    </p:spTree>
    <p:extLst>
      <p:ext uri="{BB962C8B-B14F-4D97-AF65-F5344CB8AC3E}">
        <p14:creationId xmlns:p14="http://schemas.microsoft.com/office/powerpoint/2010/main" val="15433029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08594"/>
            <a:ext cx="8858312" cy="5500726"/>
          </a:xfrm>
        </p:spPr>
        <p:txBody>
          <a:bodyPr>
            <a:noAutofit/>
          </a:bodyPr>
          <a:lstStyle/>
          <a:p>
            <a:r>
              <a:rPr lang="en-GB" sz="2000" b="1" dirty="0" smtClean="0"/>
              <a:t>Hardware System</a:t>
            </a:r>
          </a:p>
          <a:p>
            <a:pPr lvl="1"/>
            <a:r>
              <a:rPr lang="en-GB" sz="1800" dirty="0" smtClean="0"/>
              <a:t>The web can be accessed using a variety of different systems including mobile phones, games consoles and PDAs.</a:t>
            </a:r>
          </a:p>
          <a:p>
            <a:r>
              <a:rPr lang="en-GB" sz="2000" b="1" dirty="0" smtClean="0"/>
              <a:t>Software</a:t>
            </a:r>
          </a:p>
          <a:p>
            <a:pPr lvl="1"/>
            <a:r>
              <a:rPr lang="en-GB" sz="1800" dirty="0" smtClean="0"/>
              <a:t>Operating system</a:t>
            </a:r>
          </a:p>
          <a:p>
            <a:pPr lvl="2"/>
            <a:r>
              <a:rPr lang="en-GB" sz="1800" dirty="0" smtClean="0"/>
              <a:t>Compatibility of content</a:t>
            </a:r>
          </a:p>
          <a:p>
            <a:pPr lvl="1"/>
            <a:r>
              <a:rPr lang="en-GB" sz="1800" dirty="0" smtClean="0"/>
              <a:t>Web browser</a:t>
            </a:r>
          </a:p>
          <a:p>
            <a:pPr lvl="2"/>
            <a:r>
              <a:rPr lang="en-GB" sz="1800" dirty="0" smtClean="0"/>
              <a:t>Add ins – certain web elements require additional software which may not either be present on the users system</a:t>
            </a:r>
          </a:p>
          <a:p>
            <a:r>
              <a:rPr lang="en-GB" sz="2000" b="1" dirty="0" smtClean="0"/>
              <a:t>Internet speed</a:t>
            </a:r>
          </a:p>
          <a:p>
            <a:pPr lvl="1"/>
            <a:r>
              <a:rPr lang="en-GB" sz="1800" dirty="0" smtClean="0"/>
              <a:t>Websites now employ a variety of interactive content</a:t>
            </a:r>
          </a:p>
          <a:p>
            <a:r>
              <a:rPr lang="en-GB" sz="2000" b="1" dirty="0"/>
              <a:t>Possible solutions:</a:t>
            </a:r>
          </a:p>
          <a:p>
            <a:pPr lvl="1"/>
            <a:r>
              <a:rPr lang="en-GB" sz="1800" dirty="0"/>
              <a:t>Creating the website so that it is as compatible as possible</a:t>
            </a:r>
          </a:p>
          <a:p>
            <a:pPr lvl="1"/>
            <a:r>
              <a:rPr lang="en-GB" sz="1800" dirty="0"/>
              <a:t>Offering mirror sites which removes media elements that could cause problems with speed or accessibility:</a:t>
            </a:r>
          </a:p>
          <a:p>
            <a:pPr lvl="2"/>
            <a:r>
              <a:rPr lang="en-GB" sz="1800" dirty="0"/>
              <a:t>Text only</a:t>
            </a:r>
          </a:p>
          <a:p>
            <a:pPr lvl="2"/>
            <a:r>
              <a:rPr lang="en-GB" sz="1800" dirty="0"/>
              <a:t>Low bandwidth website (removes streaming video and flash elements)</a:t>
            </a:r>
          </a:p>
          <a:p>
            <a:endParaRPr lang="en-US" sz="1800" dirty="0"/>
          </a:p>
          <a:p>
            <a:pPr lvl="1"/>
            <a:endParaRPr lang="en-US" sz="1600" dirty="0"/>
          </a:p>
          <a:p>
            <a:pPr lvl="1"/>
            <a:endParaRPr lang="en-GB" sz="1800" dirty="0" smtClean="0"/>
          </a:p>
          <a:p>
            <a:pPr lvl="1"/>
            <a:endParaRPr lang="en-US" sz="1600" dirty="0"/>
          </a:p>
        </p:txBody>
      </p:sp>
      <p:sp>
        <p:nvSpPr>
          <p:cNvPr id="5" name="Title 2"/>
          <p:cNvSpPr>
            <a:spLocks noGrp="1"/>
          </p:cNvSpPr>
          <p:nvPr>
            <p:ph type="title"/>
          </p:nvPr>
        </p:nvSpPr>
        <p:spPr>
          <a:xfrm>
            <a:off x="230832" y="116632"/>
            <a:ext cx="8733656" cy="720080"/>
          </a:xfrm>
        </p:spPr>
        <p:txBody>
          <a:bodyPr>
            <a:noAutofit/>
          </a:bodyPr>
          <a:lstStyle/>
          <a:p>
            <a:r>
              <a:rPr lang="en-GB" sz="2700" dirty="0" smtClean="0"/>
              <a:t>M1.3 </a:t>
            </a:r>
            <a:r>
              <a:rPr lang="en-GB" sz="2700" dirty="0"/>
              <a:t>- </a:t>
            </a:r>
            <a:r>
              <a:rPr lang="en-GB" sz="2700" dirty="0" smtClean="0"/>
              <a:t>The </a:t>
            </a:r>
            <a:r>
              <a:rPr lang="en-GB" sz="2700" dirty="0"/>
              <a:t>impact of </a:t>
            </a:r>
            <a:r>
              <a:rPr lang="en-GB" sz="2700" dirty="0" smtClean="0"/>
              <a:t>e-commerce - Accessibility</a:t>
            </a:r>
            <a:endParaRPr lang="en-GB" sz="2700" dirty="0"/>
          </a:p>
        </p:txBody>
      </p:sp>
    </p:spTree>
    <p:extLst>
      <p:ext uri="{BB962C8B-B14F-4D97-AF65-F5344CB8AC3E}">
        <p14:creationId xmlns:p14="http://schemas.microsoft.com/office/powerpoint/2010/main" val="12077138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58372"/>
            <a:ext cx="8643998" cy="4730868"/>
          </a:xfrm>
        </p:spPr>
        <p:txBody>
          <a:bodyPr>
            <a:noAutofit/>
          </a:bodyPr>
          <a:lstStyle/>
          <a:p>
            <a:r>
              <a:rPr lang="en-GB" sz="2200" dirty="0" smtClean="0"/>
              <a:t>Then you will need to consider how these can be addressed and enable web accessibility.</a:t>
            </a:r>
          </a:p>
          <a:p>
            <a:pPr lvl="1"/>
            <a:r>
              <a:rPr lang="en-GB" sz="2200" dirty="0" smtClean="0"/>
              <a:t>Some examples are </a:t>
            </a:r>
            <a:r>
              <a:rPr lang="en-US" sz="2200" dirty="0" smtClean="0"/>
              <a:t>alt tags, alternative content, alter text size, alter colours used, image file size </a:t>
            </a:r>
          </a:p>
          <a:p>
            <a:r>
              <a:rPr lang="en-GB" sz="2200" dirty="0" smtClean="0"/>
              <a:t>Interesting articles about web accessibility:</a:t>
            </a:r>
            <a:endParaRPr lang="en-US" sz="2200" dirty="0" smtClean="0">
              <a:hlinkClick r:id="rId2"/>
            </a:endParaRPr>
          </a:p>
          <a:p>
            <a:pPr lvl="1"/>
            <a:r>
              <a:rPr lang="en-GB" sz="2200" dirty="0" smtClean="0">
                <a:hlinkClick r:id="rId3"/>
              </a:rPr>
              <a:t>http://en.wikipedia.org/wiki/Web_accessibility</a:t>
            </a:r>
            <a:r>
              <a:rPr lang="en-GB" sz="2200" dirty="0" smtClean="0"/>
              <a:t> </a:t>
            </a:r>
          </a:p>
          <a:p>
            <a:pPr lvl="1"/>
            <a:r>
              <a:rPr lang="en-GB" sz="2200" dirty="0" smtClean="0">
                <a:hlinkClick r:id="rId4"/>
              </a:rPr>
              <a:t>http://www.w3.org/WAI/intro/accessibility.php</a:t>
            </a:r>
            <a:r>
              <a:rPr lang="en-GB" sz="2200" dirty="0" smtClean="0"/>
              <a:t>  </a:t>
            </a:r>
            <a:r>
              <a:rPr lang="en-GB" sz="2200" dirty="0" smtClean="0">
                <a:hlinkClick r:id="rId5"/>
              </a:rPr>
              <a:t>http://www.w3.org/WAI/</a:t>
            </a:r>
            <a:r>
              <a:rPr lang="en-GB" sz="2200" dirty="0" smtClean="0"/>
              <a:t> </a:t>
            </a:r>
          </a:p>
          <a:p>
            <a:pPr marL="109728" indent="0">
              <a:spcAft>
                <a:spcPts val="1200"/>
              </a:spcAft>
              <a:buNone/>
            </a:pPr>
            <a:r>
              <a:rPr lang="en-GB" sz="2200" b="1" dirty="0" smtClean="0"/>
              <a:t>M1.3 </a:t>
            </a:r>
            <a:r>
              <a:rPr lang="en-GB" sz="2200" b="1" dirty="0"/>
              <a:t>- Task </a:t>
            </a:r>
            <a:r>
              <a:rPr lang="en-GB" sz="2200" b="1" dirty="0" smtClean="0"/>
              <a:t>11 </a:t>
            </a:r>
            <a:r>
              <a:rPr lang="en-GB" sz="2200" b="1" dirty="0"/>
              <a:t>– </a:t>
            </a:r>
            <a:r>
              <a:rPr lang="en-GB" sz="2200" dirty="0"/>
              <a:t>Describe </a:t>
            </a:r>
            <a:r>
              <a:rPr lang="en-GB" sz="2200" dirty="0" smtClean="0"/>
              <a:t>accessibility problems and with </a:t>
            </a:r>
            <a:r>
              <a:rPr lang="en-GB" sz="2200" dirty="0"/>
              <a:t>examples </a:t>
            </a:r>
            <a:r>
              <a:rPr lang="en-GB" sz="2200" dirty="0" smtClean="0"/>
              <a:t>describe the </a:t>
            </a:r>
            <a:r>
              <a:rPr lang="en-GB" sz="2200" dirty="0"/>
              <a:t>how businesses can use </a:t>
            </a:r>
            <a:r>
              <a:rPr lang="en-GB" sz="2200" dirty="0" smtClean="0"/>
              <a:t>technology and website accessible tools in </a:t>
            </a:r>
            <a:r>
              <a:rPr lang="en-GB" sz="2200" dirty="0"/>
              <a:t>regards to an e-commerce strategy and discuss benefits of doing so</a:t>
            </a:r>
            <a:r>
              <a:rPr lang="en-GB" sz="2200" dirty="0" smtClean="0"/>
              <a:t>.</a:t>
            </a:r>
            <a:endParaRPr lang="en-US" sz="2200" dirty="0"/>
          </a:p>
        </p:txBody>
      </p:sp>
      <p:graphicFrame>
        <p:nvGraphicFramePr>
          <p:cNvPr id="4" name="Table 3"/>
          <p:cNvGraphicFramePr>
            <a:graphicFrameLocks noGrp="1"/>
          </p:cNvGraphicFramePr>
          <p:nvPr>
            <p:extLst>
              <p:ext uri="{D42A27DB-BD31-4B8C-83A1-F6EECF244321}">
                <p14:modId xmlns:p14="http://schemas.microsoft.com/office/powerpoint/2010/main" val="2861836329"/>
              </p:ext>
            </p:extLst>
          </p:nvPr>
        </p:nvGraphicFramePr>
        <p:xfrm>
          <a:off x="467544" y="5495632"/>
          <a:ext cx="8462174" cy="741680"/>
        </p:xfrm>
        <a:graphic>
          <a:graphicData uri="http://schemas.openxmlformats.org/drawingml/2006/table">
            <a:tbl>
              <a:tblPr firstRow="1" bandRow="1">
                <a:tableStyleId>{5C22544A-7EE6-4342-B048-85BDC9FD1C3A}</a:tableStyleId>
              </a:tblPr>
              <a:tblGrid>
                <a:gridCol w="4608512"/>
                <a:gridCol w="3853662"/>
              </a:tblGrid>
              <a:tr h="370840">
                <a:tc>
                  <a:txBody>
                    <a:bodyPr/>
                    <a:lstStyle/>
                    <a:p>
                      <a:pPr algn="ctr">
                        <a:spcAft>
                          <a:spcPts val="0"/>
                        </a:spcAft>
                      </a:pPr>
                      <a:r>
                        <a:rPr lang="en-US" sz="1800" b="1" dirty="0">
                          <a:solidFill>
                            <a:schemeClr val="tx1"/>
                          </a:solidFill>
                          <a:latin typeface="Calibri"/>
                          <a:ea typeface="Times New Roman"/>
                          <a:cs typeface="Times New Roman"/>
                        </a:rPr>
                        <a:t>People with Disabilities (Visual and Physical)</a:t>
                      </a:r>
                      <a:endParaRPr lang="en-GB" sz="1800" dirty="0">
                        <a:solidFill>
                          <a:schemeClr val="tx1"/>
                        </a:solidFill>
                        <a:latin typeface="Times New Roman"/>
                        <a:ea typeface="Times New Roman"/>
                        <a:cs typeface="Times New Roman"/>
                      </a:endParaRPr>
                    </a:p>
                  </a:txBody>
                  <a:tcPr marL="68580" marR="68580" marT="0" marB="0" anchor="ctr"/>
                </a:tc>
                <a:tc>
                  <a:txBody>
                    <a:bodyPr/>
                    <a:lstStyle/>
                    <a:p>
                      <a:pPr algn="ctr">
                        <a:spcAft>
                          <a:spcPts val="0"/>
                        </a:spcAft>
                      </a:pPr>
                      <a:r>
                        <a:rPr lang="en-US" sz="1800" b="1" dirty="0">
                          <a:solidFill>
                            <a:schemeClr val="tx1"/>
                          </a:solidFill>
                          <a:latin typeface="Calibri"/>
                          <a:ea typeface="Times New Roman"/>
                          <a:cs typeface="Times New Roman"/>
                        </a:rPr>
                        <a:t>Social Factors</a:t>
                      </a:r>
                      <a:endParaRPr lang="en-GB" sz="1800" dirty="0">
                        <a:solidFill>
                          <a:schemeClr val="tx1"/>
                        </a:solidFill>
                        <a:latin typeface="Times New Roman"/>
                        <a:ea typeface="Times New Roman"/>
                        <a:cs typeface="Times New Roman"/>
                      </a:endParaRPr>
                    </a:p>
                  </a:txBody>
                  <a:tcPr marL="68580" marR="68580" marT="0" marB="0" anchor="ctr"/>
                </a:tc>
              </a:tr>
              <a:tr h="370840">
                <a:tc>
                  <a:txBody>
                    <a:bodyPr/>
                    <a:lstStyle/>
                    <a:p>
                      <a:pPr algn="ctr">
                        <a:spcAft>
                          <a:spcPts val="0"/>
                        </a:spcAft>
                      </a:pPr>
                      <a:r>
                        <a:rPr lang="en-US" sz="1800" b="1" dirty="0">
                          <a:latin typeface="Calibri"/>
                          <a:ea typeface="Times New Roman"/>
                          <a:cs typeface="Times New Roman"/>
                        </a:rPr>
                        <a:t>Legal and Policy Factors</a:t>
                      </a:r>
                      <a:endParaRPr lang="en-GB" sz="1800" dirty="0">
                        <a:latin typeface="Times New Roman"/>
                        <a:ea typeface="Times New Roman"/>
                        <a:cs typeface="Times New Roman"/>
                      </a:endParaRPr>
                    </a:p>
                  </a:txBody>
                  <a:tcPr marL="68580" marR="68580" marT="0" marB="0" anchor="ctr"/>
                </a:tc>
                <a:tc>
                  <a:txBody>
                    <a:bodyPr/>
                    <a:lstStyle/>
                    <a:p>
                      <a:pPr algn="ctr">
                        <a:spcAft>
                          <a:spcPts val="0"/>
                        </a:spcAft>
                      </a:pPr>
                      <a:r>
                        <a:rPr lang="en-US" sz="1800" b="1" dirty="0">
                          <a:latin typeface="Calibri"/>
                          <a:ea typeface="Times New Roman"/>
                          <a:cs typeface="Times New Roman"/>
                        </a:rPr>
                        <a:t>Technical Factors</a:t>
                      </a:r>
                      <a:endParaRPr lang="en-GB" sz="1800" dirty="0">
                        <a:latin typeface="Times New Roman"/>
                        <a:ea typeface="Times New Roman"/>
                        <a:cs typeface="Times New Roman"/>
                      </a:endParaRPr>
                    </a:p>
                  </a:txBody>
                  <a:tcPr marL="68580" marR="68580" marT="0" marB="0" anchor="ctr"/>
                </a:tc>
              </a:tr>
            </a:tbl>
          </a:graphicData>
        </a:graphic>
      </p:graphicFrame>
      <p:sp>
        <p:nvSpPr>
          <p:cNvPr id="7" name="Title 2"/>
          <p:cNvSpPr>
            <a:spLocks noGrp="1"/>
          </p:cNvSpPr>
          <p:nvPr>
            <p:ph type="title"/>
          </p:nvPr>
        </p:nvSpPr>
        <p:spPr>
          <a:xfrm>
            <a:off x="230832" y="116632"/>
            <a:ext cx="8733656" cy="720080"/>
          </a:xfrm>
        </p:spPr>
        <p:txBody>
          <a:bodyPr>
            <a:noAutofit/>
          </a:bodyPr>
          <a:lstStyle/>
          <a:p>
            <a:r>
              <a:rPr lang="en-GB" sz="2700" dirty="0" smtClean="0"/>
              <a:t>M1.3 </a:t>
            </a:r>
            <a:r>
              <a:rPr lang="en-GB" sz="2700" dirty="0"/>
              <a:t>- </a:t>
            </a:r>
            <a:r>
              <a:rPr lang="en-GB" sz="2700" dirty="0" smtClean="0"/>
              <a:t>The </a:t>
            </a:r>
            <a:r>
              <a:rPr lang="en-GB" sz="2700" dirty="0"/>
              <a:t>impact of </a:t>
            </a:r>
            <a:r>
              <a:rPr lang="en-GB" sz="2700" dirty="0" smtClean="0"/>
              <a:t>e-commerce - Accessibility</a:t>
            </a:r>
            <a:endParaRPr lang="en-GB" sz="2700" dirty="0"/>
          </a:p>
        </p:txBody>
      </p:sp>
    </p:spTree>
    <p:extLst>
      <p:ext uri="{BB962C8B-B14F-4D97-AF65-F5344CB8AC3E}">
        <p14:creationId xmlns:p14="http://schemas.microsoft.com/office/powerpoint/2010/main" val="13934473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84976" cy="5400600"/>
          </a:xfrm>
        </p:spPr>
        <p:txBody>
          <a:bodyPr>
            <a:noAutofit/>
          </a:bodyPr>
          <a:lstStyle/>
          <a:p>
            <a:pPr marL="4763" indent="0">
              <a:buNone/>
            </a:pPr>
            <a:r>
              <a:rPr lang="en-GB" sz="2000" b="1" dirty="0" smtClean="0"/>
              <a:t>P2.1 - Task 1 – </a:t>
            </a:r>
            <a:r>
              <a:rPr lang="en-GB" sz="2000" dirty="0" smtClean="0"/>
              <a:t>Describe with examples the benefits to a business of Customer storage and Competitor analysis in regards to an e-commerce strategy.</a:t>
            </a:r>
          </a:p>
          <a:p>
            <a:pPr marL="4763" indent="0">
              <a:buNone/>
            </a:pPr>
            <a:r>
              <a:rPr lang="en-GB" sz="2000" b="1" dirty="0" smtClean="0"/>
              <a:t>P2.2 </a:t>
            </a:r>
            <a:r>
              <a:rPr lang="en-GB" sz="2000" b="1" dirty="0"/>
              <a:t>- Task 2 – </a:t>
            </a:r>
            <a:r>
              <a:rPr lang="en-GB" sz="2000" dirty="0"/>
              <a:t>Describe with examples the benefits to a business in terms of Capacity of Growth in regards to an e-commerce strategy.</a:t>
            </a:r>
          </a:p>
          <a:p>
            <a:pPr marL="4763" indent="0">
              <a:buNone/>
            </a:pPr>
            <a:r>
              <a:rPr lang="en-GB" sz="2000" b="1" dirty="0"/>
              <a:t>P2.3 - Task 3 – </a:t>
            </a:r>
            <a:r>
              <a:rPr lang="en-GB" sz="2000" dirty="0"/>
              <a:t>Describe with examples the benefits to a business in terms of Trading hours, costs and Location in regards to an e-commerce strategy.</a:t>
            </a:r>
          </a:p>
          <a:p>
            <a:pPr marL="4763" lvl="1" indent="0">
              <a:buNone/>
            </a:pPr>
            <a:r>
              <a:rPr lang="en-GB" sz="2000" b="1" dirty="0"/>
              <a:t>P2.4 - Task 4 – </a:t>
            </a:r>
            <a:r>
              <a:rPr lang="en-GB" sz="2000" dirty="0"/>
              <a:t>Describe with examples the benefits to a business in terms of Ease of Use and Ease of Management in regards to an e-commerce strategy.</a:t>
            </a:r>
          </a:p>
          <a:p>
            <a:pPr marL="4763" lvl="0" indent="0">
              <a:buNone/>
            </a:pPr>
            <a:r>
              <a:rPr lang="en-GB" sz="2000" b="1" dirty="0"/>
              <a:t>P2.5 - Task 5 – </a:t>
            </a:r>
            <a:r>
              <a:rPr lang="en-GB" sz="2000" dirty="0"/>
              <a:t>Describe with examples the benefits to a business in terms of supporting Business Functions in regards to an e-commerce strategy.</a:t>
            </a:r>
          </a:p>
          <a:p>
            <a:pPr marL="4763" lvl="1" indent="0">
              <a:buNone/>
            </a:pPr>
            <a:r>
              <a:rPr lang="en-GB" sz="2000" b="1" dirty="0"/>
              <a:t>P2.6 - Task 6 – </a:t>
            </a:r>
            <a:r>
              <a:rPr lang="en-GB" sz="2000" dirty="0"/>
              <a:t>Describe with examples the negative Implications to a business in terms of maintenance and hidden extras in regards to an e-commerce strategy and discuss solutions to these issues</a:t>
            </a:r>
            <a:r>
              <a:rPr lang="en-GB" sz="2000" dirty="0" smtClean="0"/>
              <a:t>.</a:t>
            </a:r>
            <a:endParaRPr lang="en-US" sz="2000" dirty="0"/>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84976" cy="5400600"/>
          </a:xfrm>
        </p:spPr>
        <p:txBody>
          <a:bodyPr>
            <a:noAutofit/>
          </a:bodyPr>
          <a:lstStyle/>
          <a:p>
            <a:pPr marL="4763" lvl="1" indent="0">
              <a:spcBef>
                <a:spcPts val="0"/>
              </a:spcBef>
              <a:buNone/>
            </a:pPr>
            <a:r>
              <a:rPr lang="en-GB" sz="2000" b="1" dirty="0" smtClean="0"/>
              <a:t>P2.7 </a:t>
            </a:r>
            <a:r>
              <a:rPr lang="en-GB" sz="2000" b="1" dirty="0"/>
              <a:t>- Task 7 – </a:t>
            </a:r>
            <a:r>
              <a:rPr lang="en-GB" sz="2000" dirty="0"/>
              <a:t>Describe with examples the negative Implications to a business in terms of disconnection with the customer in regards to an e-commerce strategy and discuss solutions to these issues.</a:t>
            </a:r>
          </a:p>
          <a:p>
            <a:pPr marL="4763" lvl="1" indent="0">
              <a:spcBef>
                <a:spcPts val="0"/>
              </a:spcBef>
              <a:buNone/>
            </a:pPr>
            <a:r>
              <a:rPr lang="en-GB" sz="2000" b="1" dirty="0"/>
              <a:t>P2.8 - Task 8 – </a:t>
            </a:r>
            <a:r>
              <a:rPr lang="en-GB" sz="2000" dirty="0"/>
              <a:t>Describe with examples the negative Implications to a business in terms of Global Laws and Security in regards to an e-commerce strategy and discuss solutions to these issues</a:t>
            </a:r>
            <a:r>
              <a:rPr lang="en-GB" sz="2000" dirty="0" smtClean="0"/>
              <a:t>.</a:t>
            </a:r>
            <a:endParaRPr lang="en-GB" sz="2000" dirty="0"/>
          </a:p>
          <a:p>
            <a:pPr marL="4763" indent="0">
              <a:spcBef>
                <a:spcPts val="0"/>
              </a:spcBef>
              <a:buNone/>
            </a:pPr>
            <a:r>
              <a:rPr lang="en-GB" sz="2000" b="1" dirty="0"/>
              <a:t>M1.1 - Task 9 – </a:t>
            </a:r>
            <a:r>
              <a:rPr lang="en-GB" sz="2000" dirty="0"/>
              <a:t>Describe with examples the how businesses can use e-Tools in regards to an e-commerce strategy and discuss benefits of doing </a:t>
            </a:r>
            <a:r>
              <a:rPr lang="en-GB" sz="2000" dirty="0" smtClean="0"/>
              <a:t>so</a:t>
            </a:r>
            <a:r>
              <a:rPr lang="en-GB" sz="2000" dirty="0"/>
              <a:t>.</a:t>
            </a:r>
            <a:endParaRPr lang="en-GB" sz="2000" dirty="0" smtClean="0"/>
          </a:p>
          <a:p>
            <a:pPr marL="4763" indent="0">
              <a:spcBef>
                <a:spcPts val="0"/>
              </a:spcBef>
              <a:buNone/>
            </a:pPr>
            <a:r>
              <a:rPr lang="en-GB" sz="2000" b="1" dirty="0" smtClean="0"/>
              <a:t>M1.2 </a:t>
            </a:r>
            <a:r>
              <a:rPr lang="en-GB" sz="2000" b="1" dirty="0"/>
              <a:t>- Task 10 – </a:t>
            </a:r>
            <a:r>
              <a:rPr lang="en-GB" sz="2000" dirty="0"/>
              <a:t>Describe with examples the how businesses can use online communities in regards to an e-commerce strategy and discuss benefits of doing </a:t>
            </a:r>
            <a:r>
              <a:rPr lang="en-GB" sz="2000" dirty="0" smtClean="0"/>
              <a:t>so.</a:t>
            </a:r>
          </a:p>
          <a:p>
            <a:pPr marL="4763" indent="0">
              <a:spcBef>
                <a:spcPts val="0"/>
              </a:spcBef>
              <a:buNone/>
            </a:pPr>
            <a:r>
              <a:rPr lang="en-GB" sz="2000" b="1" dirty="0" smtClean="0"/>
              <a:t>M1.3 </a:t>
            </a:r>
            <a:r>
              <a:rPr lang="en-GB" sz="2000" b="1" dirty="0"/>
              <a:t>- Task 11 – </a:t>
            </a:r>
            <a:r>
              <a:rPr lang="en-GB" sz="2000" dirty="0"/>
              <a:t>Describe accessibility problems and with examples describe the how businesses can use technology and website accessible tools in regards to an e-commerce strategy and discuss benefits of doing so.</a:t>
            </a:r>
            <a:endParaRPr lang="en-US" sz="2000" dirty="0"/>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Tree>
    <p:extLst>
      <p:ext uri="{BB962C8B-B14F-4D97-AF65-F5344CB8AC3E}">
        <p14:creationId xmlns:p14="http://schemas.microsoft.com/office/powerpoint/2010/main" val="4615785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1"/>
            <a:ext cx="8712968" cy="5616624"/>
          </a:xfrm>
        </p:spPr>
        <p:txBody>
          <a:bodyPr>
            <a:noAutofit/>
          </a:bodyPr>
          <a:lstStyle/>
          <a:p>
            <a:r>
              <a:rPr lang="en-GB" sz="1600" dirty="0" smtClean="0"/>
              <a:t>The decision for any company to make an online presence is usually based on the logic that what harm can it do, bound to help, rivals have, more business, not difficult etc. There are numerous advantages to any business if an e-commerce site does well, which company would complain if the site was not doing well.</a:t>
            </a:r>
          </a:p>
          <a:p>
            <a:r>
              <a:rPr lang="en-GB" sz="1600" dirty="0" smtClean="0"/>
              <a:t>Unlike a shop, a website can be adapted for use within minutes, goods updated or withdrawn, purpose changed, new services added, not got a page for help, add one, not got a page for tips, add one. By the end of the day all problems that come up are fixed. And if the site is worldwide, then they can be fixed as easily.</a:t>
            </a:r>
            <a:endParaRPr lang="en-GB" sz="1600" dirty="0"/>
          </a:p>
          <a:p>
            <a:r>
              <a:rPr lang="en-GB" sz="1600" b="1" dirty="0" smtClean="0"/>
              <a:t>Customer </a:t>
            </a:r>
            <a:r>
              <a:rPr lang="en-GB" sz="1600" b="1" dirty="0"/>
              <a:t>information can be </a:t>
            </a:r>
            <a:r>
              <a:rPr lang="en-GB" sz="1600" b="1" dirty="0" smtClean="0"/>
              <a:t>stored </a:t>
            </a:r>
            <a:r>
              <a:rPr lang="en-GB" sz="1600" dirty="0" smtClean="0"/>
              <a:t>– logins allow customisation, customers feel that they have a space set aside for them, that they can protect their information, that they can control how they do business and a satisfied customer is a returning customer. This also gives the customer control of their own interface. For the business this also means the customer data can be used:</a:t>
            </a:r>
          </a:p>
          <a:p>
            <a:pPr lvl="1"/>
            <a:r>
              <a:rPr lang="en-GB" sz="1600" b="1" dirty="0" smtClean="0"/>
              <a:t>Target Marketing </a:t>
            </a:r>
            <a:r>
              <a:rPr lang="en-GB" sz="1600" dirty="0" smtClean="0"/>
              <a:t>– sending advertisements to the customer based on prior sales</a:t>
            </a:r>
          </a:p>
          <a:p>
            <a:pPr lvl="1"/>
            <a:r>
              <a:rPr lang="en-GB" sz="1600" b="1" dirty="0" smtClean="0"/>
              <a:t>Analysing trends </a:t>
            </a:r>
            <a:r>
              <a:rPr lang="en-GB" sz="1600" dirty="0" smtClean="0"/>
              <a:t>– companies can monitor what a customer is buying to predict sales</a:t>
            </a:r>
          </a:p>
          <a:p>
            <a:pPr lvl="1"/>
            <a:r>
              <a:rPr lang="en-GB" sz="1600" b="1" dirty="0" smtClean="0"/>
              <a:t>Ease of sales process </a:t>
            </a:r>
            <a:r>
              <a:rPr lang="en-GB" sz="1600" dirty="0" smtClean="0"/>
              <a:t>– Customers details do not need to be looked up to deliver goods, it can be automated.</a:t>
            </a:r>
          </a:p>
          <a:p>
            <a:pPr lvl="1"/>
            <a:r>
              <a:rPr lang="en-GB" sz="1600" b="1" dirty="0" smtClean="0"/>
              <a:t>Data protection </a:t>
            </a:r>
            <a:r>
              <a:rPr lang="en-GB" sz="1600" dirty="0" smtClean="0"/>
              <a:t>– Under the DPA, logins and storing information digitally can be more efficient and better protected.</a:t>
            </a:r>
            <a:endParaRPr lang="en-GB" sz="1600" dirty="0"/>
          </a:p>
        </p:txBody>
      </p:sp>
      <p:sp>
        <p:nvSpPr>
          <p:cNvPr id="3" name="Title 2"/>
          <p:cNvSpPr>
            <a:spLocks noGrp="1"/>
          </p:cNvSpPr>
          <p:nvPr>
            <p:ph type="title"/>
          </p:nvPr>
        </p:nvSpPr>
        <p:spPr>
          <a:xfrm>
            <a:off x="230832" y="116632"/>
            <a:ext cx="8733656" cy="720080"/>
          </a:xfrm>
        </p:spPr>
        <p:txBody>
          <a:bodyPr>
            <a:noAutofit/>
          </a:bodyPr>
          <a:lstStyle/>
          <a:p>
            <a:r>
              <a:rPr lang="en-GB" sz="3000" dirty="0" smtClean="0"/>
              <a:t>P2.1 </a:t>
            </a:r>
            <a:r>
              <a:rPr lang="en-GB" sz="3000" dirty="0"/>
              <a:t>- </a:t>
            </a:r>
            <a:r>
              <a:rPr lang="en-GB" sz="3000" dirty="0" smtClean="0"/>
              <a:t>The </a:t>
            </a:r>
            <a:r>
              <a:rPr lang="en-GB" sz="3000" dirty="0"/>
              <a:t>impact of </a:t>
            </a:r>
            <a:r>
              <a:rPr lang="en-GB" sz="3000" dirty="0" smtClean="0"/>
              <a:t>e-commerce - Technical</a:t>
            </a:r>
            <a:endParaRPr lang="en-GB" sz="3000" dirty="0"/>
          </a:p>
        </p:txBody>
      </p:sp>
    </p:spTree>
    <p:extLst>
      <p:ext uri="{BB962C8B-B14F-4D97-AF65-F5344CB8AC3E}">
        <p14:creationId xmlns:p14="http://schemas.microsoft.com/office/powerpoint/2010/main" val="9726844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3"/>
            <a:ext cx="8712968" cy="4824535"/>
          </a:xfrm>
        </p:spPr>
        <p:txBody>
          <a:bodyPr>
            <a:noAutofit/>
          </a:bodyPr>
          <a:lstStyle/>
          <a:p>
            <a:r>
              <a:rPr lang="en-GB" sz="1770" b="1" dirty="0" smtClean="0"/>
              <a:t>Competitors </a:t>
            </a:r>
            <a:r>
              <a:rPr lang="en-GB" sz="1770" b="1" dirty="0"/>
              <a:t>can be monitored </a:t>
            </a:r>
            <a:r>
              <a:rPr lang="en-GB" sz="1770" dirty="0" smtClean="0"/>
              <a:t>– how difficult is it to see what a competitor is doing on their site, Play copied Amazon, look at Phones4U and any other phone sales site and see how one company adapts to the success of others.</a:t>
            </a:r>
          </a:p>
          <a:p>
            <a:pPr marL="549275" lvl="1"/>
            <a:r>
              <a:rPr lang="en-GB" sz="1770" b="1" dirty="0" smtClean="0"/>
              <a:t>Competitor Product analysis </a:t>
            </a:r>
            <a:r>
              <a:rPr lang="en-GB" sz="1770" dirty="0" smtClean="0"/>
              <a:t>– seeing what the rivals are doing and changing products and stock control to match.</a:t>
            </a:r>
          </a:p>
          <a:p>
            <a:pPr marL="549275" lvl="1"/>
            <a:r>
              <a:rPr lang="en-GB" sz="1770" b="1" dirty="0" smtClean="0"/>
              <a:t>Competitor price analysis </a:t>
            </a:r>
            <a:r>
              <a:rPr lang="en-GB" sz="1770" dirty="0" smtClean="0"/>
              <a:t>– looking at their prices and undercutting, look at how Play and Amazon compete for pricing and delivery models.</a:t>
            </a:r>
          </a:p>
          <a:p>
            <a:pPr marL="549275" lvl="1"/>
            <a:r>
              <a:rPr lang="en-GB" sz="1770" b="1" dirty="0" smtClean="0"/>
              <a:t>Competitor reviews </a:t>
            </a:r>
            <a:r>
              <a:rPr lang="en-GB" sz="1770" dirty="0" smtClean="0"/>
              <a:t>– see what the customers are saying is good and bad about their site and adapt to make your own more efficient and pleasing.</a:t>
            </a:r>
          </a:p>
          <a:p>
            <a:pPr marL="549275" lvl="1"/>
            <a:r>
              <a:rPr lang="en-GB" sz="1770" b="1" dirty="0" smtClean="0"/>
              <a:t>Competition research </a:t>
            </a:r>
            <a:r>
              <a:rPr lang="en-GB" sz="1770" dirty="0" smtClean="0"/>
              <a:t>– The internet has so many competitors, you know they will be looking at yours, what are the Japanese doing, the French, the South Africans, see what is making them more successful and adapt.</a:t>
            </a:r>
          </a:p>
          <a:p>
            <a:pPr marL="393192" lvl="1" indent="0">
              <a:buNone/>
            </a:pPr>
            <a:r>
              <a:rPr lang="en-GB" sz="1770" b="1" dirty="0" smtClean="0"/>
              <a:t>P2.1 - Task 1 – </a:t>
            </a:r>
            <a:r>
              <a:rPr lang="en-GB" sz="1770" dirty="0" smtClean="0"/>
              <a:t>Describe with examples the benefits to a business of Customer storage and Competitor analysis in regards to an e-commerce strategy.</a:t>
            </a:r>
          </a:p>
          <a:p>
            <a:pPr lvl="1"/>
            <a:endParaRPr lang="en-GB" sz="1770" dirty="0"/>
          </a:p>
        </p:txBody>
      </p:sp>
      <p:sp>
        <p:nvSpPr>
          <p:cNvPr id="3" name="Title 2"/>
          <p:cNvSpPr>
            <a:spLocks noGrp="1"/>
          </p:cNvSpPr>
          <p:nvPr>
            <p:ph type="title"/>
          </p:nvPr>
        </p:nvSpPr>
        <p:spPr>
          <a:xfrm>
            <a:off x="230832" y="116632"/>
            <a:ext cx="8733656" cy="720080"/>
          </a:xfrm>
        </p:spPr>
        <p:txBody>
          <a:bodyPr>
            <a:noAutofit/>
          </a:bodyPr>
          <a:lstStyle/>
          <a:p>
            <a:r>
              <a:rPr lang="en-GB" sz="2800" dirty="0" smtClean="0"/>
              <a:t>P2.1 </a:t>
            </a:r>
            <a:r>
              <a:rPr lang="en-GB" sz="2800" dirty="0"/>
              <a:t>- </a:t>
            </a:r>
            <a:r>
              <a:rPr lang="en-GB" sz="2800" dirty="0" smtClean="0"/>
              <a:t>The </a:t>
            </a:r>
            <a:r>
              <a:rPr lang="en-GB" sz="2800" dirty="0"/>
              <a:t>impact of </a:t>
            </a:r>
            <a:r>
              <a:rPr lang="en-GB" sz="2800" dirty="0" smtClean="0"/>
              <a:t>e-commerce - Technical</a:t>
            </a:r>
            <a:endParaRPr lang="en-GB" sz="2800" dirty="0"/>
          </a:p>
        </p:txBody>
      </p:sp>
      <p:graphicFrame>
        <p:nvGraphicFramePr>
          <p:cNvPr id="4" name="Table 3"/>
          <p:cNvGraphicFramePr>
            <a:graphicFrameLocks noGrp="1"/>
          </p:cNvGraphicFramePr>
          <p:nvPr>
            <p:extLst>
              <p:ext uri="{D42A27DB-BD31-4B8C-83A1-F6EECF244321}">
                <p14:modId xmlns:p14="http://schemas.microsoft.com/office/powerpoint/2010/main" val="2576005405"/>
              </p:ext>
            </p:extLst>
          </p:nvPr>
        </p:nvGraphicFramePr>
        <p:xfrm>
          <a:off x="539552" y="5877272"/>
          <a:ext cx="8208912" cy="370840"/>
        </p:xfrm>
        <a:graphic>
          <a:graphicData uri="http://schemas.openxmlformats.org/drawingml/2006/table">
            <a:tbl>
              <a:tblPr firstRow="1" bandRow="1">
                <a:tableStyleId>{5C22544A-7EE6-4342-B048-85BDC9FD1C3A}</a:tableStyleId>
              </a:tblPr>
              <a:tblGrid>
                <a:gridCol w="4104456"/>
                <a:gridCol w="4104456"/>
              </a:tblGrid>
              <a:tr h="370840">
                <a:tc>
                  <a:txBody>
                    <a:bodyPr/>
                    <a:lstStyle/>
                    <a:p>
                      <a:pPr algn="ctr"/>
                      <a:r>
                        <a:rPr lang="en-GB" dirty="0" smtClean="0"/>
                        <a:t>Customer information storage</a:t>
                      </a:r>
                      <a:endParaRPr lang="en-GB" dirty="0"/>
                    </a:p>
                  </a:txBody>
                  <a:tcPr/>
                </a:tc>
                <a:tc>
                  <a:txBody>
                    <a:bodyPr/>
                    <a:lstStyle/>
                    <a:p>
                      <a:pPr algn="ctr"/>
                      <a:r>
                        <a:rPr lang="en-GB" dirty="0" smtClean="0"/>
                        <a:t>Competitor</a:t>
                      </a:r>
                      <a:r>
                        <a:rPr lang="en-GB" baseline="0" dirty="0" smtClean="0"/>
                        <a:t> Analysis</a:t>
                      </a:r>
                      <a:endParaRPr lang="en-GB" dirty="0"/>
                    </a:p>
                  </a:txBody>
                  <a:tcPr/>
                </a:tc>
              </a:tr>
            </a:tbl>
          </a:graphicData>
        </a:graphic>
      </p:graphicFrame>
    </p:spTree>
    <p:extLst>
      <p:ext uri="{BB962C8B-B14F-4D97-AF65-F5344CB8AC3E}">
        <p14:creationId xmlns:p14="http://schemas.microsoft.com/office/powerpoint/2010/main" val="13977645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12968" cy="5328592"/>
          </a:xfrm>
        </p:spPr>
        <p:txBody>
          <a:bodyPr>
            <a:noAutofit/>
          </a:bodyPr>
          <a:lstStyle/>
          <a:p>
            <a:r>
              <a:rPr lang="en-GB" sz="1550" dirty="0" smtClean="0"/>
              <a:t>The expansion of business due to an online presence bring a range of other growth opportunities. The internet is not aware of borders, expanding into foreign markets and growth </a:t>
            </a:r>
            <a:r>
              <a:rPr lang="en-GB" sz="1550" dirty="0"/>
              <a:t>within </a:t>
            </a:r>
            <a:r>
              <a:rPr lang="en-GB" sz="1550" dirty="0" smtClean="0"/>
              <a:t>the </a:t>
            </a:r>
            <a:r>
              <a:rPr lang="en-GB" sz="1550" dirty="0"/>
              <a:t>home market can be done without going to those places. </a:t>
            </a:r>
            <a:r>
              <a:rPr lang="en-GB" sz="1550" dirty="0" smtClean="0"/>
              <a:t>Play are in Jersey but sell all over the country. Tesco’s deliver to France from their Click site, British people living abroad have goods bought on eBay delivered wherever they live. </a:t>
            </a:r>
            <a:endParaRPr lang="en-GB" sz="1550" dirty="0"/>
          </a:p>
          <a:p>
            <a:r>
              <a:rPr lang="en-GB" sz="1550" b="1" dirty="0" smtClean="0"/>
              <a:t>Global </a:t>
            </a:r>
            <a:r>
              <a:rPr lang="en-GB" sz="1550" b="1" dirty="0"/>
              <a:t>business opportunities </a:t>
            </a:r>
            <a:r>
              <a:rPr lang="en-GB" sz="1550" dirty="0" smtClean="0"/>
              <a:t>– companies like IBM did not get big by staying America, global expansion is easier with websites, change the language, same servers.</a:t>
            </a:r>
          </a:p>
          <a:p>
            <a:pPr marL="444500" lvl="1"/>
            <a:r>
              <a:rPr lang="en-GB" sz="1550" b="1" dirty="0" smtClean="0"/>
              <a:t>Overseas Templates </a:t>
            </a:r>
            <a:r>
              <a:rPr lang="en-GB" sz="1550" dirty="0" smtClean="0"/>
              <a:t>– Look at Amazon in France and UK, same design, same layout, mostly same products, same advertising and promotion, different language.</a:t>
            </a:r>
          </a:p>
          <a:p>
            <a:pPr marL="444500" lvl="1"/>
            <a:r>
              <a:rPr lang="en-GB" sz="1550" b="1" dirty="0" smtClean="0"/>
              <a:t>Hosting servers </a:t>
            </a:r>
            <a:r>
              <a:rPr lang="en-GB" sz="1550" dirty="0" smtClean="0"/>
              <a:t>– to have a presence in another country does not mean having to move there or open a shop, one warehouse and one server and remote access is all it takes.</a:t>
            </a:r>
          </a:p>
          <a:p>
            <a:pPr marL="444500" lvl="1"/>
            <a:r>
              <a:rPr lang="en-GB" sz="1550" b="1" dirty="0" smtClean="0"/>
              <a:t>Any Location </a:t>
            </a:r>
            <a:r>
              <a:rPr lang="en-GB" sz="1550" dirty="0" smtClean="0"/>
              <a:t>– Paris too expensive, more to the </a:t>
            </a:r>
            <a:r>
              <a:rPr lang="en-GB" sz="1550" dirty="0" err="1" smtClean="0"/>
              <a:t>Creuse</a:t>
            </a:r>
            <a:r>
              <a:rPr lang="en-GB" sz="1550" dirty="0" smtClean="0"/>
              <a:t> area, same service, same company, cheaper location. There is no need to be centralised, companies can move their offices to cheaper locations or locations with better tax benefits.</a:t>
            </a:r>
          </a:p>
          <a:p>
            <a:pPr marL="444500" lvl="1"/>
            <a:r>
              <a:rPr lang="en-GB" sz="1550" b="1" dirty="0" smtClean="0"/>
              <a:t>Larger marketplace </a:t>
            </a:r>
            <a:r>
              <a:rPr lang="en-GB" sz="1550" dirty="0" smtClean="0"/>
              <a:t>– Demand for your product can be higher in other countries, teletubbies is the most watched TV program in New Zealand, Faulty Towers in Germany, </a:t>
            </a:r>
            <a:r>
              <a:rPr lang="en-GB" sz="1550" dirty="0" err="1" smtClean="0"/>
              <a:t>Allo</a:t>
            </a:r>
            <a:r>
              <a:rPr lang="en-GB" sz="1550" dirty="0" smtClean="0"/>
              <a:t> </a:t>
            </a:r>
            <a:r>
              <a:rPr lang="en-GB" sz="1550" dirty="0" err="1" smtClean="0"/>
              <a:t>Allo</a:t>
            </a:r>
            <a:r>
              <a:rPr lang="en-GB" sz="1550" dirty="0" smtClean="0"/>
              <a:t> in France, foreign markets can be huge sellers for a company expanding.</a:t>
            </a:r>
            <a:endParaRPr lang="en-GB" sz="1550" dirty="0"/>
          </a:p>
        </p:txBody>
      </p:sp>
      <p:sp>
        <p:nvSpPr>
          <p:cNvPr id="3" name="Title 2"/>
          <p:cNvSpPr>
            <a:spLocks noGrp="1"/>
          </p:cNvSpPr>
          <p:nvPr>
            <p:ph type="title"/>
          </p:nvPr>
        </p:nvSpPr>
        <p:spPr/>
        <p:txBody>
          <a:bodyPr>
            <a:normAutofit fontScale="90000"/>
          </a:bodyPr>
          <a:lstStyle/>
          <a:p>
            <a:r>
              <a:rPr lang="en-GB" sz="3200" dirty="0" smtClean="0"/>
              <a:t>P2.2 </a:t>
            </a:r>
            <a:r>
              <a:rPr lang="en-GB" sz="3200" dirty="0"/>
              <a:t>- </a:t>
            </a:r>
            <a:r>
              <a:rPr lang="en-GB" sz="3200" dirty="0" smtClean="0"/>
              <a:t>The </a:t>
            </a:r>
            <a:r>
              <a:rPr lang="en-GB" sz="3200" dirty="0"/>
              <a:t>impact of </a:t>
            </a:r>
            <a:r>
              <a:rPr lang="en-GB" sz="3200" dirty="0" smtClean="0"/>
              <a:t>e-commerce - Growth</a:t>
            </a:r>
            <a:endParaRPr lang="en-GB" sz="3200" dirty="0"/>
          </a:p>
        </p:txBody>
      </p:sp>
    </p:spTree>
    <p:extLst>
      <p:ext uri="{BB962C8B-B14F-4D97-AF65-F5344CB8AC3E}">
        <p14:creationId xmlns:p14="http://schemas.microsoft.com/office/powerpoint/2010/main" val="5026867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9"/>
            <a:ext cx="8712968" cy="4968552"/>
          </a:xfrm>
        </p:spPr>
        <p:txBody>
          <a:bodyPr>
            <a:normAutofit fontScale="92500" lnSpcReduction="10000"/>
          </a:bodyPr>
          <a:lstStyle/>
          <a:p>
            <a:r>
              <a:rPr lang="en-GB" sz="1630" b="1" dirty="0" smtClean="0"/>
              <a:t>Can </a:t>
            </a:r>
            <a:r>
              <a:rPr lang="en-GB" sz="1630" b="1" dirty="0"/>
              <a:t>be used to expand a retail </a:t>
            </a:r>
            <a:r>
              <a:rPr lang="en-GB" sz="1630" b="1" dirty="0" smtClean="0"/>
              <a:t>business</a:t>
            </a:r>
            <a:r>
              <a:rPr lang="en-GB" sz="1630" dirty="0" smtClean="0"/>
              <a:t>– Increased online sales for a company can be used to benefit the offline section. Waterstones going online to sell books has added 30% of the companies revenue, enough sales to support the company from collapse. </a:t>
            </a:r>
            <a:r>
              <a:rPr lang="en-GB" sz="1630" dirty="0"/>
              <a:t>HMV </a:t>
            </a:r>
            <a:r>
              <a:rPr lang="en-GB" sz="1630" dirty="0" smtClean="0"/>
              <a:t>however </a:t>
            </a:r>
            <a:r>
              <a:rPr lang="en-GB" sz="1630" dirty="0"/>
              <a:t>made very little online sales against Play and </a:t>
            </a:r>
            <a:r>
              <a:rPr lang="en-GB" sz="1630" dirty="0" smtClean="0"/>
              <a:t>Amazon. Think of how many PC Worlds there are now when the majority of their business is online sales.</a:t>
            </a:r>
          </a:p>
          <a:p>
            <a:pPr lvl="1"/>
            <a:r>
              <a:rPr lang="en-GB" sz="1630" b="1" dirty="0" smtClean="0"/>
              <a:t>Increased revenue for expansion </a:t>
            </a:r>
            <a:r>
              <a:rPr lang="en-GB" sz="1630" dirty="0" smtClean="0"/>
              <a:t>– Mo money, Mo premises. Brick and Mortar increases a companies stability (except Woolworths) Borrowing money </a:t>
            </a:r>
            <a:r>
              <a:rPr lang="en-GB" sz="1630" dirty="0"/>
              <a:t>from </a:t>
            </a:r>
            <a:r>
              <a:rPr lang="en-GB" sz="1630" dirty="0" smtClean="0"/>
              <a:t>banks </a:t>
            </a:r>
            <a:r>
              <a:rPr lang="en-GB" sz="1630" dirty="0"/>
              <a:t>for </a:t>
            </a:r>
            <a:r>
              <a:rPr lang="en-GB" sz="1630" dirty="0" smtClean="0"/>
              <a:t>expansion </a:t>
            </a:r>
            <a:r>
              <a:rPr lang="en-GB" sz="1630" dirty="0"/>
              <a:t>is based on revenue and </a:t>
            </a:r>
            <a:r>
              <a:rPr lang="en-GB" sz="1630" dirty="0" smtClean="0"/>
              <a:t>value and online sales brings in that revenue.</a:t>
            </a:r>
          </a:p>
          <a:p>
            <a:pPr lvl="1"/>
            <a:r>
              <a:rPr lang="en-GB" sz="1630" b="1" dirty="0" smtClean="0"/>
              <a:t>Increased visible presence </a:t>
            </a:r>
            <a:r>
              <a:rPr lang="en-GB" sz="1630" dirty="0" smtClean="0"/>
              <a:t>– Online presence tells customers where the shops are, visibility of products and logos increases customer awareness, there is no Wonga Shop but we all know Wonga</a:t>
            </a:r>
          </a:p>
          <a:p>
            <a:pPr lvl="1"/>
            <a:r>
              <a:rPr lang="en-GB" sz="1630" b="1" dirty="0" smtClean="0"/>
              <a:t>Decreased need for support offline </a:t>
            </a:r>
            <a:r>
              <a:rPr lang="en-GB" sz="1630" dirty="0" smtClean="0"/>
              <a:t>– An e-commerce site can reduce down offline traffic for support allowing offline versions more time and staff to focus on the customer needs. Driving licences, Passports, even Job applications are moving more online to reduce the need for offline customer queuing.</a:t>
            </a:r>
          </a:p>
          <a:p>
            <a:pPr lvl="1"/>
            <a:r>
              <a:rPr lang="en-GB" sz="1630" b="1" dirty="0" smtClean="0"/>
              <a:t>Added customer support chain </a:t>
            </a:r>
            <a:r>
              <a:rPr lang="en-GB" sz="1630" dirty="0" smtClean="0"/>
              <a:t>– If a customer feels valued they will return, online chains include feedback forms, questionnaires, feedback, reviews, help and support, email queries, promotions etc. And always with the company logo and visible presence.</a:t>
            </a:r>
          </a:p>
          <a:p>
            <a:pPr marL="393192" lvl="1" indent="0">
              <a:buNone/>
            </a:pPr>
            <a:r>
              <a:rPr lang="en-GB" sz="1630" b="1" dirty="0" smtClean="0"/>
              <a:t>P2.2 </a:t>
            </a:r>
            <a:r>
              <a:rPr lang="en-GB" sz="1630" b="1" dirty="0"/>
              <a:t>- Task </a:t>
            </a:r>
            <a:r>
              <a:rPr lang="en-GB" sz="1630" b="1" dirty="0" smtClean="0"/>
              <a:t>2 </a:t>
            </a:r>
            <a:r>
              <a:rPr lang="en-GB" sz="1630" b="1" dirty="0"/>
              <a:t>– </a:t>
            </a:r>
            <a:r>
              <a:rPr lang="en-GB" sz="1630" dirty="0"/>
              <a:t>Describe with examples the benefits to a business </a:t>
            </a:r>
            <a:r>
              <a:rPr lang="en-GB" sz="1630" dirty="0" smtClean="0"/>
              <a:t>in terms of Capacity of Growth in </a:t>
            </a:r>
            <a:r>
              <a:rPr lang="en-GB" sz="1630" dirty="0"/>
              <a:t>regards to an e-commerce strategy.</a:t>
            </a:r>
          </a:p>
          <a:p>
            <a:pPr lvl="1"/>
            <a:endParaRPr lang="en-GB" dirty="0" smtClean="0"/>
          </a:p>
        </p:txBody>
      </p:sp>
      <p:sp>
        <p:nvSpPr>
          <p:cNvPr id="3" name="Title 2"/>
          <p:cNvSpPr>
            <a:spLocks noGrp="1"/>
          </p:cNvSpPr>
          <p:nvPr>
            <p:ph type="title"/>
          </p:nvPr>
        </p:nvSpPr>
        <p:spPr/>
        <p:txBody>
          <a:bodyPr>
            <a:normAutofit fontScale="90000"/>
          </a:bodyPr>
          <a:lstStyle/>
          <a:p>
            <a:r>
              <a:rPr lang="en-GB" sz="3200" dirty="0" smtClean="0"/>
              <a:t>P2.2 </a:t>
            </a:r>
            <a:r>
              <a:rPr lang="en-GB" sz="3200" dirty="0"/>
              <a:t>- </a:t>
            </a:r>
            <a:r>
              <a:rPr lang="en-GB" sz="3200" dirty="0" smtClean="0"/>
              <a:t>The </a:t>
            </a:r>
            <a:r>
              <a:rPr lang="en-GB" sz="3200" dirty="0"/>
              <a:t>impact of </a:t>
            </a:r>
            <a:r>
              <a:rPr lang="en-GB" sz="3200" dirty="0" smtClean="0"/>
              <a:t>e-commerce - Growth</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1595117130"/>
              </p:ext>
            </p:extLst>
          </p:nvPr>
        </p:nvGraphicFramePr>
        <p:xfrm>
          <a:off x="539552" y="5877272"/>
          <a:ext cx="8208912" cy="370840"/>
        </p:xfrm>
        <a:graphic>
          <a:graphicData uri="http://schemas.openxmlformats.org/drawingml/2006/table">
            <a:tbl>
              <a:tblPr firstRow="1" bandRow="1">
                <a:tableStyleId>{5C22544A-7EE6-4342-B048-85BDC9FD1C3A}</a:tableStyleId>
              </a:tblPr>
              <a:tblGrid>
                <a:gridCol w="4104456"/>
                <a:gridCol w="4104456"/>
              </a:tblGrid>
              <a:tr h="370840">
                <a:tc>
                  <a:txBody>
                    <a:bodyPr/>
                    <a:lstStyle/>
                    <a:p>
                      <a:pPr algn="ctr"/>
                      <a:r>
                        <a:rPr lang="en-GB" sz="1800" b="1" dirty="0" smtClean="0"/>
                        <a:t>Global business opportunities </a:t>
                      </a:r>
                      <a:endParaRPr lang="en-GB" dirty="0"/>
                    </a:p>
                  </a:txBody>
                  <a:tcPr/>
                </a:tc>
                <a:tc>
                  <a:txBody>
                    <a:bodyPr/>
                    <a:lstStyle/>
                    <a:p>
                      <a:pPr algn="ctr"/>
                      <a:r>
                        <a:rPr lang="en-GB" b="1" dirty="0" smtClean="0"/>
                        <a:t>Expand a Retail Business</a:t>
                      </a:r>
                      <a:endParaRPr lang="en-GB" dirty="0"/>
                    </a:p>
                  </a:txBody>
                  <a:tcPr/>
                </a:tc>
              </a:tr>
            </a:tbl>
          </a:graphicData>
        </a:graphic>
      </p:graphicFrame>
    </p:spTree>
    <p:extLst>
      <p:ext uri="{BB962C8B-B14F-4D97-AF65-F5344CB8AC3E}">
        <p14:creationId xmlns:p14="http://schemas.microsoft.com/office/powerpoint/2010/main" val="10876148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063277"/>
            <a:ext cx="8712968" cy="5030019"/>
          </a:xfrm>
        </p:spPr>
        <p:txBody>
          <a:bodyPr>
            <a:normAutofit fontScale="85000" lnSpcReduction="20000"/>
          </a:bodyPr>
          <a:lstStyle/>
          <a:p>
            <a:r>
              <a:rPr lang="en-GB" dirty="0" smtClean="0"/>
              <a:t>The increased trade can have a positive impact on any business with an online presence. Longer terms impacts can cause a company to change, to adapt to the market needs. These impacts can be more apparent when looking at the successes of other companies who have moved online like eBay shops, </a:t>
            </a:r>
            <a:r>
              <a:rPr lang="en-GB" dirty="0" err="1" smtClean="0"/>
              <a:t>EasyJet</a:t>
            </a:r>
            <a:r>
              <a:rPr lang="en-GB" dirty="0" smtClean="0"/>
              <a:t>, Ticket Master etc.</a:t>
            </a:r>
            <a:endParaRPr lang="en-GB" dirty="0"/>
          </a:p>
          <a:p>
            <a:r>
              <a:rPr lang="en-GB" b="1" dirty="0" smtClean="0"/>
              <a:t>24/7 </a:t>
            </a:r>
            <a:r>
              <a:rPr lang="en-GB" b="1" dirty="0"/>
              <a:t>opening </a:t>
            </a:r>
            <a:r>
              <a:rPr lang="en-GB" dirty="0" smtClean="0"/>
              <a:t>– This is the biggest and most obvious reason why companies see an online presence as an advantage. The internet never sleeps, global traffic continues even into the night, it is always daytime somewhere. When goods are ordered, staff in warehouses are putting them in envelopes, into delivery vans, shipping them out. Computer systems are processing orders, taking money, sending email invoices. The automation of the process has meant 24 hour business traffic.</a:t>
            </a:r>
          </a:p>
        </p:txBody>
      </p:sp>
      <p:sp>
        <p:nvSpPr>
          <p:cNvPr id="3" name="Title 2"/>
          <p:cNvSpPr>
            <a:spLocks noGrp="1"/>
          </p:cNvSpPr>
          <p:nvPr>
            <p:ph type="title"/>
          </p:nvPr>
        </p:nvSpPr>
        <p:spPr/>
        <p:txBody>
          <a:bodyPr>
            <a:normAutofit/>
          </a:bodyPr>
          <a:lstStyle/>
          <a:p>
            <a:r>
              <a:rPr lang="en-GB" sz="3200" dirty="0" smtClean="0"/>
              <a:t>P2.3 </a:t>
            </a:r>
            <a:r>
              <a:rPr lang="en-GB" sz="3200" dirty="0"/>
              <a:t>- </a:t>
            </a:r>
            <a:r>
              <a:rPr lang="en-GB" sz="3200" dirty="0" smtClean="0"/>
              <a:t>The </a:t>
            </a:r>
            <a:r>
              <a:rPr lang="en-GB" sz="3200" dirty="0"/>
              <a:t>impact of </a:t>
            </a:r>
            <a:r>
              <a:rPr lang="en-GB" sz="3200" dirty="0" smtClean="0"/>
              <a:t>e-commerce - Trade</a:t>
            </a:r>
            <a:endParaRPr lang="en-GB" sz="3200" dirty="0"/>
          </a:p>
        </p:txBody>
      </p:sp>
    </p:spTree>
    <p:extLst>
      <p:ext uri="{BB962C8B-B14F-4D97-AF65-F5344CB8AC3E}">
        <p14:creationId xmlns:p14="http://schemas.microsoft.com/office/powerpoint/2010/main" val="31710594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10639</TotalTime>
  <Words>7444</Words>
  <Application>Microsoft Office PowerPoint</Application>
  <PresentationFormat>On-screen Show (4:3)</PresentationFormat>
  <Paragraphs>430</Paragraphs>
  <Slides>44</Slides>
  <Notes>3</Notes>
  <HiddenSlides>2</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Concourse</vt:lpstr>
      <vt:lpstr>Unit 06</vt:lpstr>
      <vt:lpstr>LO2 - Assessment Criteria</vt:lpstr>
      <vt:lpstr>Assessment Criteria P2, M1</vt:lpstr>
      <vt:lpstr>Assessment Criteria P2, M1 </vt:lpstr>
      <vt:lpstr>P2.1 - The impact of e-commerce - Technical</vt:lpstr>
      <vt:lpstr>P2.1 - The impact of e-commerce - Technical</vt:lpstr>
      <vt:lpstr>P2.2 - The impact of e-commerce - Growth</vt:lpstr>
      <vt:lpstr>P2.2 - The impact of e-commerce - Growth</vt:lpstr>
      <vt:lpstr>P2.3 - The impact of e-commerce - Trade</vt:lpstr>
      <vt:lpstr>P2.3 - The impact of e-commerce - Trade</vt:lpstr>
      <vt:lpstr>P2.4 - The impact of e-commerce – Ease of Use</vt:lpstr>
      <vt:lpstr>P2.4 - The impact of e-commerce – Ease of Use</vt:lpstr>
      <vt:lpstr>P2.5 - The impact of e-commerce –Functionality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P2.6 - The impact of e-commerce - Implications</vt:lpstr>
      <vt:lpstr>P2.7 - The impact of e-commerce - Implications</vt:lpstr>
      <vt:lpstr>P2.7 - The impact of e-commerce - Implications</vt:lpstr>
      <vt:lpstr>P2.7 - The impact of e-commerce - Implications</vt:lpstr>
      <vt:lpstr>P2.8 - The impact of e-commerce - Implications</vt:lpstr>
      <vt:lpstr>P2.8 - The impact of e-commerce - Implications</vt:lpstr>
      <vt:lpstr>M1.1 - The impact of e-commerce - Marketing</vt:lpstr>
      <vt:lpstr>PowerPoint Presentation</vt:lpstr>
      <vt:lpstr>PowerPoint Presentation</vt:lpstr>
      <vt:lpstr>PowerPoint Presentation</vt:lpstr>
      <vt:lpstr>PowerPoint Presentation</vt:lpstr>
      <vt:lpstr>PowerPoint Presentation</vt:lpstr>
      <vt:lpstr>M1.2 - The impact of e-commerce - Promotion</vt:lpstr>
      <vt:lpstr>M1.2 - The impact of e-commerce - Promotion</vt:lpstr>
      <vt:lpstr>M1.2 - The impact of e-commerce - Promotion</vt:lpstr>
      <vt:lpstr>M1.3 - The impact of e-commerce - Accessibility</vt:lpstr>
      <vt:lpstr>M1.3 - The impact of e-commerce - Accessibility</vt:lpstr>
      <vt:lpstr>M1.3 - The impact of e-commerce - Accessibility</vt:lpstr>
      <vt:lpstr>M1.3 - The impact of e-commerce - Accessibility</vt:lpstr>
      <vt:lpstr>M1.3 - The impact of e-commerce - Accessibility</vt:lpstr>
      <vt:lpstr>M1.3 - The impact of e-commerce - Accessibility</vt:lpstr>
      <vt:lpstr>Task List</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cp:lastModifiedBy>
  <cp:revision>217</cp:revision>
  <dcterms:created xsi:type="dcterms:W3CDTF">2010-12-28T13:51:34Z</dcterms:created>
  <dcterms:modified xsi:type="dcterms:W3CDTF">2013-12-25T10:10:13Z</dcterms:modified>
</cp:coreProperties>
</file>